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4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4540757-5781-43ED-833C-5671E43340D6}" type="datetimeFigureOut">
              <a:rPr lang="en-US" smtClean="0">
                <a:solidFill>
                  <a:prstClr val="black"/>
                </a:solidFill>
              </a:rPr>
              <a:pPr/>
              <a:t>10/9/2013</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5FC1A64-2DC1-4165-8C44-9C811770AAD3}" type="slidenum">
              <a:rPr lang="en-US" smtClean="0">
                <a:solidFill>
                  <a:prstClr val="black"/>
                </a:solidFill>
              </a:rPr>
              <a:pPr/>
              <a:t>‹#›</a:t>
            </a:fld>
            <a:endParaRPr lang="en-US" dirty="0">
              <a:solidFill>
                <a:prstClr val="black"/>
              </a:solidFill>
            </a:endParaRPr>
          </a:p>
        </p:txBody>
      </p:sp>
      <p:sp>
        <p:nvSpPr>
          <p:cNvPr id="15" name="Text Placeholder 14"/>
          <p:cNvSpPr>
            <a:spLocks noGrp="1"/>
          </p:cNvSpPr>
          <p:nvPr>
            <p:ph type="body" sz="quarter" idx="14" hasCustomPrompt="1"/>
          </p:nvPr>
        </p:nvSpPr>
        <p:spPr>
          <a:xfrm>
            <a:off x="914400" y="6324600"/>
            <a:ext cx="7315200" cy="304800"/>
          </a:xfrm>
          <a:prstGeom prst="rect">
            <a:avLst/>
          </a:prstGeom>
        </p:spPr>
        <p:txBody>
          <a:bodyPr>
            <a:noAutofit/>
          </a:bodyPr>
          <a:lstStyle>
            <a:lvl1pPr marL="0" indent="0">
              <a:buNone/>
              <a:defRPr sz="1600" b="1" baseline="0">
                <a:solidFill>
                  <a:schemeClr val="bg1">
                    <a:lumMod val="85000"/>
                  </a:schemeClr>
                </a:solidFill>
              </a:defRPr>
            </a:lvl1pPr>
          </a:lstStyle>
          <a:p>
            <a:pPr lvl="0"/>
            <a:r>
              <a:rPr lang="en-US" sz="1600" dirty="0" smtClean="0"/>
              <a:t>Presented by:</a:t>
            </a:r>
            <a:endParaRPr lang="en-US" dirty="0"/>
          </a:p>
        </p:txBody>
      </p:sp>
      <p:sp>
        <p:nvSpPr>
          <p:cNvPr id="11" name="Title 1"/>
          <p:cNvSpPr>
            <a:spLocks noGrp="1"/>
          </p:cNvSpPr>
          <p:nvPr>
            <p:ph type="title" hasCustomPrompt="1"/>
          </p:nvPr>
        </p:nvSpPr>
        <p:spPr>
          <a:xfrm>
            <a:off x="457200" y="4419600"/>
            <a:ext cx="8229600" cy="1143000"/>
          </a:xfrm>
          <a:prstGeom prst="rect">
            <a:avLst/>
          </a:prstGeom>
        </p:spPr>
        <p:txBody>
          <a:bodyPr/>
          <a:lstStyle>
            <a:lvl1pPr>
              <a:defRPr b="1">
                <a:solidFill>
                  <a:schemeClr val="bg1"/>
                </a:solidFill>
              </a:defRPr>
            </a:lvl1pPr>
          </a:lstStyle>
          <a:p>
            <a:r>
              <a:rPr lang="en-US" dirty="0" smtClean="0"/>
              <a:t>Title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599" y="-304800"/>
            <a:ext cx="9525000" cy="7162800"/>
          </a:xfrm>
          <a:prstGeom prst="rect">
            <a:avLst/>
          </a:prstGeom>
        </p:spPr>
      </p:pic>
      <p:sp>
        <p:nvSpPr>
          <p:cNvPr id="13" name="Title 1"/>
          <p:cNvSpPr txBox="1">
            <a:spLocks/>
          </p:cNvSpPr>
          <p:nvPr userDrawn="1"/>
        </p:nvSpPr>
        <p:spPr>
          <a:xfrm>
            <a:off x="685800" y="2130425"/>
            <a:ext cx="7772400" cy="1470025"/>
          </a:xfrm>
          <a:prstGeom prst="rect">
            <a:avLst/>
          </a:prstGeom>
        </p:spPr>
        <p:txBody>
          <a:bodyPr/>
          <a:lstStyle>
            <a:lvl1pPr algn="ctr" defTabSz="914400" rtl="0" eaLnBrk="1" latinLnBrk="0" hangingPunct="1">
              <a:spcBef>
                <a:spcPct val="0"/>
              </a:spcBef>
              <a:buNone/>
              <a:defRPr sz="4400" b="1" kern="1200" baseline="0">
                <a:solidFill>
                  <a:schemeClr val="bg1"/>
                </a:solidFill>
                <a:latin typeface="Ebrima" pitchFamily="2" charset="0"/>
                <a:ea typeface="Ebrima" pitchFamily="2" charset="0"/>
                <a:cs typeface="Ebrima" pitchFamily="2" charset="0"/>
              </a:defRPr>
            </a:lvl1pPr>
          </a:lstStyle>
          <a:p>
            <a:r>
              <a:rPr lang="en-US" smtClean="0"/>
              <a:t>Title </a:t>
            </a:r>
            <a:endParaRPr lang="en-US" dirty="0"/>
          </a:p>
        </p:txBody>
      </p:sp>
      <p:sp>
        <p:nvSpPr>
          <p:cNvPr id="14" name="Subtitle 2"/>
          <p:cNvSpPr txBox="1">
            <a:spLocks/>
          </p:cNvSpPr>
          <p:nvPr userDrawn="1"/>
        </p:nvSpPr>
        <p:spPr>
          <a:xfrm>
            <a:off x="1371600" y="3886200"/>
            <a:ext cx="6400800" cy="175260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Author</a:t>
            </a:r>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6643" y="152400"/>
            <a:ext cx="2780772" cy="1306879"/>
          </a:xfrm>
          <a:prstGeom prst="rect">
            <a:avLst/>
          </a:prstGeom>
        </p:spPr>
      </p:pic>
      <p:sp>
        <p:nvSpPr>
          <p:cNvPr id="18" name="Rectangle 17"/>
          <p:cNvSpPr/>
          <p:nvPr userDrawn="1"/>
        </p:nvSpPr>
        <p:spPr>
          <a:xfrm>
            <a:off x="-228598" y="386739"/>
            <a:ext cx="3200398" cy="527661"/>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65572" y="386739"/>
            <a:ext cx="3207028" cy="527661"/>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739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810001" y="-3809999"/>
            <a:ext cx="1523998" cy="9144000"/>
          </a:xfrm>
          <a:prstGeom prst="rect">
            <a:avLst/>
          </a:prstGeom>
        </p:spPr>
      </p:pic>
      <p:sp>
        <p:nvSpPr>
          <p:cNvPr id="8" name="Title 1"/>
          <p:cNvSpPr>
            <a:spLocks noGrp="1"/>
          </p:cNvSpPr>
          <p:nvPr>
            <p:ph type="title"/>
          </p:nvPr>
        </p:nvSpPr>
        <p:spPr>
          <a:xfrm>
            <a:off x="457200" y="274638"/>
            <a:ext cx="8229600" cy="1143000"/>
          </a:xfrm>
          <a:prstGeom prst="rect">
            <a:avLst/>
          </a:prstGeom>
        </p:spPr>
        <p:txBody>
          <a:bodyPr/>
          <a:lstStyle>
            <a:lvl1pPr>
              <a:defRPr>
                <a:solidFill>
                  <a:schemeClr val="bg1"/>
                </a:solidFill>
                <a:latin typeface="Ebrima" pitchFamily="2" charset="0"/>
                <a:ea typeface="Ebrima" pitchFamily="2" charset="0"/>
                <a:cs typeface="Ebrima" pitchFamily="2" charset="0"/>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00200"/>
            <a:ext cx="8229600" cy="4525963"/>
          </a:xfrm>
          <a:prstGeom prst="rect">
            <a:avLst/>
          </a:prstGeom>
        </p:spPr>
        <p:txBody>
          <a:bodyPr/>
          <a:lstStyle>
            <a:lvl1pPr>
              <a:defRPr>
                <a:latin typeface="Franklin Gothic Book" pitchFamily="34" charset="0"/>
              </a:defRPr>
            </a:lvl1pPr>
            <a:lvl2pPr marL="914400" indent="-457200">
              <a:buFont typeface="Courier New" pitchFamily="49" charset="0"/>
              <a:buChar char="o"/>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477000"/>
            <a:ext cx="7315200" cy="152400"/>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A"/>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6181677"/>
            <a:ext cx="1256772" cy="590645"/>
          </a:xfrm>
          <a:prstGeom prst="rect">
            <a:avLst/>
          </a:prstGeom>
        </p:spPr>
      </p:pic>
      <p:sp>
        <p:nvSpPr>
          <p:cNvPr id="13" name="Rectangle 12"/>
          <p:cNvSpPr/>
          <p:nvPr userDrawn="1"/>
        </p:nvSpPr>
        <p:spPr>
          <a:xfrm>
            <a:off x="8763000" y="6486478"/>
            <a:ext cx="2514600" cy="142922"/>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A"/>
              </a:solidFill>
            </a:endParaRPr>
          </a:p>
        </p:txBody>
      </p:sp>
    </p:spTree>
    <p:extLst>
      <p:ext uri="{BB962C8B-B14F-4D97-AF65-F5344CB8AC3E}">
        <p14:creationId xmlns:p14="http://schemas.microsoft.com/office/powerpoint/2010/main" val="321133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4540757-5781-43ED-833C-5671E43340D6}" type="datetimeFigureOut">
              <a:rPr lang="en-US" smtClean="0"/>
              <a:t>10/9/2013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5FC1A64-2DC1-4165-8C44-9C811770AAD3}" type="slidenum">
              <a:rPr lang="en-US" smtClean="0"/>
              <a:t>‹#›</a:t>
            </a:fld>
            <a:endParaRPr lang="en-US" dirty="0"/>
          </a:p>
        </p:txBody>
      </p:sp>
      <p:sp>
        <p:nvSpPr>
          <p:cNvPr id="15" name="Text Placeholder 14"/>
          <p:cNvSpPr>
            <a:spLocks noGrp="1"/>
          </p:cNvSpPr>
          <p:nvPr>
            <p:ph type="body" sz="quarter" idx="14" hasCustomPrompt="1"/>
          </p:nvPr>
        </p:nvSpPr>
        <p:spPr>
          <a:xfrm>
            <a:off x="914400" y="6324600"/>
            <a:ext cx="7315200" cy="304800"/>
          </a:xfrm>
          <a:prstGeom prst="rect">
            <a:avLst/>
          </a:prstGeom>
        </p:spPr>
        <p:txBody>
          <a:bodyPr>
            <a:noAutofit/>
          </a:bodyPr>
          <a:lstStyle>
            <a:lvl1pPr marL="0" indent="0">
              <a:buNone/>
              <a:defRPr sz="1600" b="1" baseline="0">
                <a:solidFill>
                  <a:schemeClr val="bg1">
                    <a:lumMod val="85000"/>
                  </a:schemeClr>
                </a:solidFill>
                <a:latin typeface="Franklin Gothic Demi" pitchFamily="34" charset="0"/>
              </a:defRPr>
            </a:lvl1pPr>
          </a:lstStyle>
          <a:p>
            <a:pPr lvl="0"/>
            <a:r>
              <a:rPr lang="en-US" sz="1600" dirty="0" smtClean="0"/>
              <a:t>Presented by:</a:t>
            </a:r>
            <a:endParaRPr lang="en-US" dirty="0"/>
          </a:p>
        </p:txBody>
      </p:sp>
      <p:sp>
        <p:nvSpPr>
          <p:cNvPr id="11" name="Title 1"/>
          <p:cNvSpPr>
            <a:spLocks noGrp="1"/>
          </p:cNvSpPr>
          <p:nvPr>
            <p:ph type="title" hasCustomPrompt="1"/>
          </p:nvPr>
        </p:nvSpPr>
        <p:spPr>
          <a:xfrm>
            <a:off x="457200" y="4419600"/>
            <a:ext cx="8229600" cy="1143000"/>
          </a:xfrm>
          <a:prstGeom prst="rect">
            <a:avLst/>
          </a:prstGeom>
        </p:spPr>
        <p:txBody>
          <a:bodyPr/>
          <a:lstStyle>
            <a:lvl1pPr>
              <a:defRPr b="1">
                <a:solidFill>
                  <a:schemeClr val="bg1"/>
                </a:solidFill>
                <a:latin typeface="Ebrima" pitchFamily="2" charset="0"/>
                <a:ea typeface="Ebrima" pitchFamily="2" charset="0"/>
                <a:cs typeface="Ebrima" pitchFamily="2" charset="0"/>
              </a:defRPr>
            </a:lvl1pPr>
          </a:lstStyle>
          <a:p>
            <a:r>
              <a:rPr lang="en-US" dirty="0" smtClean="0"/>
              <a:t>Title</a:t>
            </a:r>
            <a:endParaRPr lang="en-US" dirty="0"/>
          </a:p>
        </p:txBody>
      </p:sp>
    </p:spTree>
    <p:extLst>
      <p:ext uri="{BB962C8B-B14F-4D97-AF65-F5344CB8AC3E}">
        <p14:creationId xmlns:p14="http://schemas.microsoft.com/office/powerpoint/2010/main" val="299263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userDrawn="1"/>
        </p:nvSpPr>
        <p:spPr>
          <a:xfrm>
            <a:off x="0" y="6477000"/>
            <a:ext cx="7315200" cy="152400"/>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A"/>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6194423"/>
            <a:ext cx="1256772" cy="565152"/>
          </a:xfrm>
          <a:prstGeom prst="rect">
            <a:avLst/>
          </a:prstGeom>
        </p:spPr>
      </p:pic>
      <p:sp>
        <p:nvSpPr>
          <p:cNvPr id="7" name="Rectangle 6"/>
          <p:cNvSpPr/>
          <p:nvPr userDrawn="1"/>
        </p:nvSpPr>
        <p:spPr>
          <a:xfrm>
            <a:off x="8763000" y="6486478"/>
            <a:ext cx="2514600" cy="142922"/>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A"/>
              </a:solidFill>
            </a:endParaRPr>
          </a:p>
        </p:txBody>
      </p:sp>
    </p:spTree>
    <p:extLst>
      <p:ext uri="{BB962C8B-B14F-4D97-AF65-F5344CB8AC3E}">
        <p14:creationId xmlns:p14="http://schemas.microsoft.com/office/powerpoint/2010/main" val="4113119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5789754"/>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70"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areer.uconn.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4495800"/>
            <a:ext cx="8229600" cy="1143000"/>
          </a:xfrm>
          <a:prstGeom prst="rect">
            <a:avLst/>
          </a:prstGeom>
        </p:spPr>
        <p:txBody>
          <a:bodyPr/>
          <a:lstStyle>
            <a:lvl1pPr algn="ctr" defTabSz="914400" rtl="0" eaLnBrk="1" latinLnBrk="0" hangingPunct="1">
              <a:spcBef>
                <a:spcPct val="0"/>
              </a:spcBef>
              <a:buNone/>
              <a:defRPr sz="4400" b="1" kern="1200">
                <a:solidFill>
                  <a:schemeClr val="bg1"/>
                </a:solidFill>
                <a:latin typeface="Ebrima" pitchFamily="2" charset="0"/>
                <a:ea typeface="Ebrima" pitchFamily="2" charset="0"/>
                <a:cs typeface="Ebrima" pitchFamily="2" charset="0"/>
              </a:defRPr>
            </a:lvl1pPr>
          </a:lstStyle>
          <a:p>
            <a:r>
              <a:rPr lang="en-US" dirty="0" smtClean="0"/>
              <a:t>Navigating A Career Fair 101</a:t>
            </a:r>
            <a:endParaRPr lang="en-US" dirty="0"/>
          </a:p>
        </p:txBody>
      </p:sp>
      <p:sp>
        <p:nvSpPr>
          <p:cNvPr id="6" name="TextBox 5"/>
          <p:cNvSpPr txBox="1"/>
          <p:nvPr/>
        </p:nvSpPr>
        <p:spPr>
          <a:xfrm>
            <a:off x="0" y="6197025"/>
            <a:ext cx="9144000" cy="523220"/>
          </a:xfrm>
          <a:prstGeom prst="rect">
            <a:avLst/>
          </a:prstGeom>
          <a:noFill/>
        </p:spPr>
        <p:txBody>
          <a:bodyPr wrap="square" rtlCol="0">
            <a:spAutoFit/>
          </a:bodyPr>
          <a:lstStyle/>
          <a:p>
            <a:pPr algn="ctr"/>
            <a:r>
              <a:rPr lang="en-US" sz="1400" dirty="0" smtClean="0">
                <a:solidFill>
                  <a:schemeClr val="bg1">
                    <a:lumMod val="85000"/>
                  </a:schemeClr>
                </a:solidFill>
                <a:latin typeface="Franklin Gothic Demi" pitchFamily="34" charset="0"/>
              </a:rPr>
              <a:t>Presented by: Paul Gagnon</a:t>
            </a:r>
            <a:r>
              <a:rPr lang="en-US" sz="1400" i="1" dirty="0" smtClean="0">
                <a:solidFill>
                  <a:schemeClr val="bg1">
                    <a:lumMod val="85000"/>
                  </a:schemeClr>
                </a:solidFill>
                <a:latin typeface="Franklin Gothic Demi" pitchFamily="34" charset="0"/>
              </a:rPr>
              <a:t>, Career Consultant, College  of Agriculture &amp; Natural Resources, UConn CCD </a:t>
            </a:r>
          </a:p>
          <a:p>
            <a:pPr algn="ctr"/>
            <a:r>
              <a:rPr lang="en-US" sz="1400" dirty="0" smtClean="0">
                <a:solidFill>
                  <a:schemeClr val="bg1">
                    <a:lumMod val="85000"/>
                  </a:schemeClr>
                </a:solidFill>
                <a:latin typeface="Franklin Gothic Demi" pitchFamily="34" charset="0"/>
              </a:rPr>
              <a:t>Jodi Culbertson, </a:t>
            </a:r>
            <a:r>
              <a:rPr lang="en-US" sz="1400" i="1" dirty="0" smtClean="0">
                <a:solidFill>
                  <a:schemeClr val="bg1">
                    <a:lumMod val="85000"/>
                  </a:schemeClr>
                </a:solidFill>
                <a:latin typeface="Franklin Gothic Demi" pitchFamily="34" charset="0"/>
              </a:rPr>
              <a:t>Northwestern Mutual Financial</a:t>
            </a:r>
            <a:endParaRPr lang="en-US" sz="1400" i="1" dirty="0">
              <a:solidFill>
                <a:schemeClr val="bg1">
                  <a:lumMod val="85000"/>
                </a:schemeClr>
              </a:solidFill>
              <a:latin typeface="Franklin Gothic Demi"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599" y="-304800"/>
            <a:ext cx="9525000" cy="7162800"/>
          </a:xfrm>
          <a:prstGeom prst="rect">
            <a:avLst/>
          </a:prstGeom>
        </p:spPr>
      </p:pic>
      <p:sp>
        <p:nvSpPr>
          <p:cNvPr id="8" name="Title 1"/>
          <p:cNvSpPr txBox="1">
            <a:spLocks/>
          </p:cNvSpPr>
          <p:nvPr/>
        </p:nvSpPr>
        <p:spPr>
          <a:xfrm>
            <a:off x="685800" y="2130425"/>
            <a:ext cx="7772400" cy="1470025"/>
          </a:xfrm>
          <a:prstGeom prst="rect">
            <a:avLst/>
          </a:prstGeom>
        </p:spPr>
        <p:txBody>
          <a:bodyPr/>
          <a:lstStyle>
            <a:lvl1pPr algn="ctr" defTabSz="914400" rtl="0" eaLnBrk="1" latinLnBrk="0" hangingPunct="1">
              <a:spcBef>
                <a:spcPct val="0"/>
              </a:spcBef>
              <a:buNone/>
              <a:defRPr sz="4400" b="1" kern="1200" baseline="0">
                <a:solidFill>
                  <a:schemeClr val="bg1"/>
                </a:solidFill>
                <a:latin typeface="Ebrima" pitchFamily="2" charset="0"/>
                <a:ea typeface="Ebrima" pitchFamily="2" charset="0"/>
                <a:cs typeface="Ebrima" pitchFamily="2" charset="0"/>
              </a:defRPr>
            </a:lvl1pPr>
          </a:lstStyle>
          <a:p>
            <a:r>
              <a:rPr lang="en-US" dirty="0" smtClean="0"/>
              <a:t>Navigating the Career Fair</a:t>
            </a:r>
            <a:endParaRPr lang="en-US" dirty="0"/>
          </a:p>
        </p:txBody>
      </p:sp>
      <p:sp>
        <p:nvSpPr>
          <p:cNvPr id="9"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University of Connecticut</a:t>
            </a:r>
          </a:p>
          <a:p>
            <a:r>
              <a:rPr lang="en-US" dirty="0" smtClean="0"/>
              <a:t>Center for Career Development </a:t>
            </a:r>
          </a:p>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6643" y="152400"/>
            <a:ext cx="2780772" cy="1306879"/>
          </a:xfrm>
          <a:prstGeom prst="rect">
            <a:avLst/>
          </a:prstGeom>
        </p:spPr>
      </p:pic>
      <p:sp>
        <p:nvSpPr>
          <p:cNvPr id="11" name="Rectangle 10"/>
          <p:cNvSpPr/>
          <p:nvPr/>
        </p:nvSpPr>
        <p:spPr>
          <a:xfrm>
            <a:off x="-228598" y="386739"/>
            <a:ext cx="3200398" cy="527661"/>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165572" y="386739"/>
            <a:ext cx="3207028" cy="527661"/>
          </a:xfrm>
          <a:prstGeom prst="rect">
            <a:avLst/>
          </a:prstGeom>
          <a:solidFill>
            <a:srgbClr val="00B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95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prstGeom prst="rect">
            <a:avLst/>
          </a:prstGeom>
        </p:spPr>
        <p:txBody>
          <a:bodyPr/>
          <a:lstStyle/>
          <a:p>
            <a:r>
              <a:rPr lang="en-US" dirty="0"/>
              <a:t>MYTH # 4</a:t>
            </a:r>
            <a:br>
              <a:rPr lang="en-US" dirty="0"/>
            </a:br>
            <a:r>
              <a:rPr lang="en-US" sz="2400" dirty="0">
                <a:solidFill>
                  <a:schemeClr val="bg1">
                    <a:lumMod val="75000"/>
                  </a:schemeClr>
                </a:solidFill>
              </a:rPr>
              <a:t>I might receive a position offer during the Career Fair </a:t>
            </a:r>
          </a:p>
        </p:txBody>
      </p:sp>
      <p:sp>
        <p:nvSpPr>
          <p:cNvPr id="3" name="Content Placeholder 2"/>
          <p:cNvSpPr>
            <a:spLocks noGrp="1"/>
          </p:cNvSpPr>
          <p:nvPr>
            <p:ph idx="4294967295"/>
          </p:nvPr>
        </p:nvSpPr>
        <p:spPr>
          <a:xfrm>
            <a:off x="457200" y="1905000"/>
            <a:ext cx="8229600" cy="4525963"/>
          </a:xfrm>
          <a:prstGeom prst="rect">
            <a:avLst/>
          </a:prstGeom>
        </p:spPr>
        <p:txBody>
          <a:bodyPr/>
          <a:lstStyle/>
          <a:p>
            <a:pPr>
              <a:lnSpc>
                <a:spcPct val="90000"/>
              </a:lnSpc>
            </a:pPr>
            <a:r>
              <a:rPr lang="en-US" sz="2400" dirty="0">
                <a:latin typeface="Franklin Gothic Demi" pitchFamily="34" charset="0"/>
              </a:rPr>
              <a:t>The Reality </a:t>
            </a:r>
          </a:p>
          <a:p>
            <a:pPr lvl="1">
              <a:lnSpc>
                <a:spcPct val="90000"/>
              </a:lnSpc>
            </a:pPr>
            <a:r>
              <a:rPr lang="en-US" sz="2400" dirty="0"/>
              <a:t>No formal interviews are held at the Fair so it is unlikely that you will receive a position offer</a:t>
            </a:r>
          </a:p>
          <a:p>
            <a:pPr lvl="1">
              <a:lnSpc>
                <a:spcPct val="90000"/>
              </a:lnSpc>
            </a:pPr>
            <a:r>
              <a:rPr lang="en-US" sz="2400" dirty="0"/>
              <a:t>A Career Fair is an opportunity to establish introductions and interest in the company</a:t>
            </a:r>
          </a:p>
          <a:p>
            <a:pPr lvl="1">
              <a:lnSpc>
                <a:spcPct val="90000"/>
              </a:lnSpc>
            </a:pPr>
            <a:r>
              <a:rPr lang="en-US" sz="2400" dirty="0"/>
              <a:t>Seeking a position at an organization is a process and can take from a couple of weeks to several months</a:t>
            </a:r>
          </a:p>
          <a:p>
            <a:pPr lvl="1">
              <a:lnSpc>
                <a:spcPct val="90000"/>
              </a:lnSpc>
            </a:pPr>
            <a:r>
              <a:rPr lang="en-US" sz="2400" dirty="0"/>
              <a:t>A typical company hiring process consists of:</a:t>
            </a:r>
          </a:p>
          <a:p>
            <a:pPr lvl="2">
              <a:lnSpc>
                <a:spcPct val="90000"/>
              </a:lnSpc>
            </a:pPr>
            <a:r>
              <a:rPr lang="en-US" dirty="0"/>
              <a:t>A one-on-one preliminary screening interview – in person or on the telephone</a:t>
            </a:r>
          </a:p>
          <a:p>
            <a:pPr lvl="2">
              <a:lnSpc>
                <a:spcPct val="90000"/>
              </a:lnSpc>
            </a:pPr>
            <a:r>
              <a:rPr lang="en-US" dirty="0"/>
              <a:t>At least one on-site interview at the organization</a:t>
            </a:r>
          </a:p>
          <a:p>
            <a:endParaRPr lang="en-US" sz="2400" dirty="0"/>
          </a:p>
        </p:txBody>
      </p:sp>
    </p:spTree>
    <p:extLst>
      <p:ext uri="{BB962C8B-B14F-4D97-AF65-F5344CB8AC3E}">
        <p14:creationId xmlns:p14="http://schemas.microsoft.com/office/powerpoint/2010/main" val="22602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latin typeface="Ebrima" pitchFamily="2" charset="0"/>
                <a:ea typeface="Ebrima" pitchFamily="2" charset="0"/>
                <a:cs typeface="Ebrima" pitchFamily="2" charset="0"/>
              </a:rPr>
              <a:t>Preparing for the Fair</a:t>
            </a:r>
            <a:endParaRPr lang="en-US" b="1" dirty="0">
              <a:solidFill>
                <a:schemeClr val="bg1"/>
              </a:solidFill>
              <a:latin typeface="Ebrima" pitchFamily="2" charset="0"/>
              <a:ea typeface="Ebrima" pitchFamily="2" charset="0"/>
              <a:cs typeface="Ebrima" pitchFamily="2" charset="0"/>
            </a:endParaRPr>
          </a:p>
        </p:txBody>
      </p:sp>
      <p:pic>
        <p:nvPicPr>
          <p:cNvPr id="1026" name="Picture 2" descr="http://www.gpb.org/files/images/job-fair/job_fair_prod_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199" y="2514600"/>
            <a:ext cx="3724275"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903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a:prstGeom prst="rect">
            <a:avLst/>
          </a:prstGeom>
        </p:spPr>
        <p:txBody>
          <a:bodyPr/>
          <a:lstStyle/>
          <a:p>
            <a:r>
              <a:rPr lang="en-US" dirty="0" smtClean="0"/>
              <a:t>Prior to the Date of the Fair</a:t>
            </a:r>
            <a:endParaRPr lang="en-US" dirty="0"/>
          </a:p>
        </p:txBody>
      </p:sp>
      <p:sp>
        <p:nvSpPr>
          <p:cNvPr id="4" name="Content Placeholder 3"/>
          <p:cNvSpPr>
            <a:spLocks noGrp="1"/>
          </p:cNvSpPr>
          <p:nvPr>
            <p:ph idx="4294967295"/>
          </p:nvPr>
        </p:nvSpPr>
        <p:spPr>
          <a:xfrm>
            <a:off x="457200" y="1905000"/>
            <a:ext cx="8229600" cy="4525963"/>
          </a:xfrm>
          <a:prstGeom prst="rect">
            <a:avLst/>
          </a:prstGeom>
        </p:spPr>
        <p:txBody>
          <a:bodyPr/>
          <a:lstStyle/>
          <a:p>
            <a:pPr marL="514350" indent="-514350">
              <a:buFont typeface="Georgia" pitchFamily="-105" charset="0"/>
              <a:buAutoNum type="arabicPeriod"/>
            </a:pPr>
            <a:r>
              <a:rPr lang="en-US" dirty="0"/>
              <a:t>Clarify Your Career Goals</a:t>
            </a:r>
          </a:p>
          <a:p>
            <a:pPr marL="514350" indent="-514350">
              <a:buFont typeface="Georgia" pitchFamily="-105" charset="0"/>
              <a:buAutoNum type="arabicPeriod"/>
            </a:pPr>
            <a:r>
              <a:rPr lang="en-US" dirty="0"/>
              <a:t>Research Organizations</a:t>
            </a:r>
          </a:p>
          <a:p>
            <a:pPr marL="514350" indent="-514350">
              <a:buFont typeface="Georgia" pitchFamily="-105" charset="0"/>
              <a:buAutoNum type="arabicPeriod"/>
            </a:pPr>
            <a:r>
              <a:rPr lang="en-US" dirty="0"/>
              <a:t>Prepare a List of Questions to Ask Employers</a:t>
            </a:r>
          </a:p>
          <a:p>
            <a:pPr marL="514350" indent="-514350">
              <a:buFont typeface="Georgia" pitchFamily="-105" charset="0"/>
              <a:buAutoNum type="arabicPeriod"/>
            </a:pPr>
            <a:r>
              <a:rPr lang="en-US" dirty="0"/>
              <a:t>Polish Your </a:t>
            </a:r>
            <a:r>
              <a:rPr lang="en-US" dirty="0" smtClean="0"/>
              <a:t>Résumé and Online Profile</a:t>
            </a:r>
            <a:endParaRPr lang="en-US" dirty="0"/>
          </a:p>
          <a:p>
            <a:pPr marL="514350" indent="-514350">
              <a:buFont typeface="Georgia" pitchFamily="-105" charset="0"/>
              <a:buAutoNum type="arabicPeriod"/>
            </a:pPr>
            <a:r>
              <a:rPr lang="en-US" dirty="0"/>
              <a:t>Choose Your </a:t>
            </a:r>
            <a:r>
              <a:rPr lang="en-US" dirty="0" smtClean="0"/>
              <a:t>Wardrobe</a:t>
            </a:r>
          </a:p>
          <a:p>
            <a:pPr marL="514350" indent="-514350">
              <a:buFont typeface="Georgia" pitchFamily="-105" charset="0"/>
              <a:buAutoNum type="arabicPeriod"/>
            </a:pPr>
            <a:r>
              <a:rPr lang="en-US" dirty="0" smtClean="0"/>
              <a:t>Prepare </a:t>
            </a:r>
            <a:r>
              <a:rPr lang="en-US" dirty="0"/>
              <a:t>and Practice Your 15 Second Introduction</a:t>
            </a:r>
          </a:p>
        </p:txBody>
      </p:sp>
    </p:spTree>
    <p:extLst>
      <p:ext uri="{BB962C8B-B14F-4D97-AF65-F5344CB8AC3E}">
        <p14:creationId xmlns:p14="http://schemas.microsoft.com/office/powerpoint/2010/main" val="322808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a:prstGeom prst="rect">
            <a:avLst/>
          </a:prstGeom>
        </p:spPr>
        <p:txBody>
          <a:bodyPr/>
          <a:lstStyle/>
          <a:p>
            <a:r>
              <a:rPr lang="en-US" dirty="0" smtClean="0"/>
              <a:t>1. Clarify Your Career Goals</a:t>
            </a:r>
            <a:endParaRPr lang="en-US"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pPr lvl="1">
              <a:buFont typeface="Arial" pitchFamily="34" charset="0"/>
              <a:buChar char="•"/>
            </a:pPr>
            <a:r>
              <a:rPr lang="en-US" dirty="0"/>
              <a:t>Understand why you are attending the Fair</a:t>
            </a:r>
          </a:p>
          <a:p>
            <a:pPr lvl="1">
              <a:buFont typeface="Arial" pitchFamily="34" charset="0"/>
              <a:buChar char="•"/>
            </a:pPr>
            <a:r>
              <a:rPr lang="en-US" dirty="0"/>
              <a:t>Understand what you want to accomplish and what steps will get you there</a:t>
            </a:r>
          </a:p>
          <a:p>
            <a:pPr lvl="1">
              <a:buFont typeface="Arial" pitchFamily="34" charset="0"/>
              <a:buChar char="•"/>
            </a:pPr>
            <a:r>
              <a:rPr lang="en-US" dirty="0"/>
              <a:t>Clarify your personal goals (both long-term and short-term)</a:t>
            </a:r>
          </a:p>
          <a:p>
            <a:pPr lvl="1">
              <a:buFont typeface="Arial" pitchFamily="34" charset="0"/>
              <a:buChar char="•"/>
            </a:pPr>
            <a:r>
              <a:rPr lang="en-US" dirty="0"/>
              <a:t>Recruiters are rarely interested in unfocused students who will take “any job,” “do anything”</a:t>
            </a:r>
          </a:p>
        </p:txBody>
      </p:sp>
    </p:spTree>
    <p:extLst>
      <p:ext uri="{BB962C8B-B14F-4D97-AF65-F5344CB8AC3E}">
        <p14:creationId xmlns:p14="http://schemas.microsoft.com/office/powerpoint/2010/main" val="331063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p>
            <a:r>
              <a:rPr lang="en-US" dirty="0" smtClean="0"/>
              <a:t>2. Research Organizations</a:t>
            </a:r>
            <a:endParaRPr lang="en-US"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pPr lvl="1">
              <a:buFont typeface="Arial" pitchFamily="34" charset="0"/>
              <a:buChar char="•"/>
            </a:pPr>
            <a:r>
              <a:rPr lang="en-US" dirty="0"/>
              <a:t>Visit the </a:t>
            </a:r>
            <a:r>
              <a:rPr lang="en-US" dirty="0" smtClean="0"/>
              <a:t>Center for Career Development website </a:t>
            </a:r>
            <a:r>
              <a:rPr lang="en-US" dirty="0"/>
              <a:t>to see which organizations are attending the fair (</a:t>
            </a:r>
            <a:r>
              <a:rPr lang="en-US" dirty="0" smtClean="0">
                <a:hlinkClick r:id="rId2"/>
              </a:rPr>
              <a:t>www.career.uconn.edu</a:t>
            </a:r>
            <a:r>
              <a:rPr lang="en-US" dirty="0" smtClean="0"/>
              <a:t>, career fair page)</a:t>
            </a:r>
            <a:endParaRPr lang="en-US" dirty="0"/>
          </a:p>
          <a:p>
            <a:pPr lvl="1">
              <a:buFont typeface="Arial" pitchFamily="34" charset="0"/>
              <a:buChar char="•"/>
            </a:pPr>
            <a:r>
              <a:rPr lang="en-US" dirty="0"/>
              <a:t>Research organization literature to gather information (visit the organization’s website and follow the firm on LinkedIn and Twitter to stay current on recent news postings) </a:t>
            </a:r>
          </a:p>
          <a:p>
            <a:pPr lvl="1">
              <a:buFont typeface="Arial" pitchFamily="34" charset="0"/>
              <a:buChar char="•"/>
            </a:pPr>
            <a:r>
              <a:rPr lang="en-US" dirty="0"/>
              <a:t>Investigate issues, trends, and the outlook of professions/industries that are of interest to you</a:t>
            </a:r>
          </a:p>
          <a:p>
            <a:endParaRPr lang="en-US" dirty="0"/>
          </a:p>
        </p:txBody>
      </p:sp>
    </p:spTree>
    <p:extLst>
      <p:ext uri="{BB962C8B-B14F-4D97-AF65-F5344CB8AC3E}">
        <p14:creationId xmlns:p14="http://schemas.microsoft.com/office/powerpoint/2010/main" val="335215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a:prstGeom prst="rect">
            <a:avLst/>
          </a:prstGeom>
        </p:spPr>
        <p:txBody>
          <a:bodyPr/>
          <a:lstStyle/>
          <a:p>
            <a:r>
              <a:rPr lang="en-US" sz="4200" dirty="0" smtClean="0"/>
              <a:t>3. Prepare a List of Questions to Ask </a:t>
            </a:r>
            <a:r>
              <a:rPr lang="en-US" sz="4200" dirty="0"/>
              <a:t>E</a:t>
            </a:r>
            <a:r>
              <a:rPr lang="en-US" sz="4200" dirty="0" smtClean="0"/>
              <a:t>mployers</a:t>
            </a:r>
            <a:endParaRPr lang="en-US" sz="4200"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pPr lvl="1">
              <a:lnSpc>
                <a:spcPct val="90000"/>
              </a:lnSpc>
              <a:buFont typeface="Arial" pitchFamily="34" charset="0"/>
              <a:buChar char="•"/>
            </a:pPr>
            <a:r>
              <a:rPr lang="en-US" dirty="0"/>
              <a:t>This shows that you are genuinely interested in the company and that you have an understanding of the field</a:t>
            </a:r>
          </a:p>
          <a:p>
            <a:pPr lvl="1">
              <a:lnSpc>
                <a:spcPct val="90000"/>
              </a:lnSpc>
              <a:buFont typeface="Arial" pitchFamily="34" charset="0"/>
              <a:buChar char="•"/>
            </a:pPr>
            <a:r>
              <a:rPr lang="en-US" dirty="0"/>
              <a:t>Will make you stand out from other students who have not put the time in to personalize each conversation</a:t>
            </a:r>
          </a:p>
          <a:p>
            <a:pPr lvl="1">
              <a:lnSpc>
                <a:spcPct val="90000"/>
              </a:lnSpc>
              <a:buFont typeface="Arial" pitchFamily="34" charset="0"/>
              <a:buChar char="•"/>
            </a:pPr>
            <a:r>
              <a:rPr lang="en-US" dirty="0"/>
              <a:t>Ask questions that could not be answered by simply looking at the company’s website</a:t>
            </a:r>
          </a:p>
          <a:p>
            <a:endParaRPr lang="en-US" dirty="0"/>
          </a:p>
        </p:txBody>
      </p:sp>
    </p:spTree>
    <p:extLst>
      <p:ext uri="{BB962C8B-B14F-4D97-AF65-F5344CB8AC3E}">
        <p14:creationId xmlns:p14="http://schemas.microsoft.com/office/powerpoint/2010/main" val="151818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p>
            <a:r>
              <a:rPr lang="en-US" dirty="0" smtClean="0"/>
              <a:t>4. Polish Your Résum</a:t>
            </a:r>
            <a:r>
              <a:rPr lang="en-US" dirty="0"/>
              <a:t>é</a:t>
            </a:r>
          </a:p>
        </p:txBody>
      </p:sp>
      <p:sp>
        <p:nvSpPr>
          <p:cNvPr id="3" name="Content Placeholder 2"/>
          <p:cNvSpPr>
            <a:spLocks noGrp="1"/>
          </p:cNvSpPr>
          <p:nvPr>
            <p:ph idx="4294967295"/>
          </p:nvPr>
        </p:nvSpPr>
        <p:spPr>
          <a:xfrm>
            <a:off x="381000" y="1600200"/>
            <a:ext cx="8229600" cy="4800600"/>
          </a:xfrm>
          <a:prstGeom prst="rect">
            <a:avLst/>
          </a:prstGeom>
        </p:spPr>
        <p:txBody>
          <a:bodyPr/>
          <a:lstStyle/>
          <a:p>
            <a:pPr lvl="1">
              <a:lnSpc>
                <a:spcPct val="90000"/>
              </a:lnSpc>
              <a:buFont typeface="Arial" pitchFamily="34" charset="0"/>
              <a:buChar char="•"/>
            </a:pPr>
            <a:r>
              <a:rPr lang="en-US" sz="2400" dirty="0"/>
              <a:t>Make sure it is clear, concise, reader-friendly, one-page and error-free</a:t>
            </a:r>
          </a:p>
          <a:p>
            <a:pPr lvl="1">
              <a:lnSpc>
                <a:spcPct val="90000"/>
              </a:lnSpc>
              <a:buFont typeface="Arial" pitchFamily="34" charset="0"/>
              <a:buChar char="•"/>
            </a:pPr>
            <a:r>
              <a:rPr lang="en-US" sz="2400" dirty="0"/>
              <a:t>Make sure it is effectively highlighting your skills</a:t>
            </a:r>
          </a:p>
          <a:p>
            <a:pPr lvl="1">
              <a:lnSpc>
                <a:spcPct val="90000"/>
              </a:lnSpc>
              <a:buFont typeface="Arial" pitchFamily="34" charset="0"/>
              <a:buChar char="•"/>
            </a:pPr>
            <a:r>
              <a:rPr lang="en-US" sz="2400" dirty="0"/>
              <a:t>Bring multiple copies printed on good quality paper</a:t>
            </a:r>
          </a:p>
          <a:p>
            <a:pPr lvl="1">
              <a:lnSpc>
                <a:spcPct val="90000"/>
              </a:lnSpc>
              <a:buFont typeface="Arial" pitchFamily="34" charset="0"/>
              <a:buChar char="•"/>
            </a:pPr>
            <a:r>
              <a:rPr lang="en-US" sz="2400" dirty="0"/>
              <a:t>The career objective or focus should reflect the organizations or industries you have researched</a:t>
            </a:r>
          </a:p>
          <a:p>
            <a:pPr lvl="1">
              <a:lnSpc>
                <a:spcPct val="90000"/>
              </a:lnSpc>
              <a:buFont typeface="Arial" pitchFamily="34" charset="0"/>
              <a:buChar char="•"/>
            </a:pPr>
            <a:r>
              <a:rPr lang="en-US" sz="2400" dirty="0"/>
              <a:t>If you have different résumés reflecting different career objectives, be sure to give the right résumé to the right employer</a:t>
            </a:r>
          </a:p>
          <a:p>
            <a:pPr lvl="1">
              <a:lnSpc>
                <a:spcPct val="90000"/>
              </a:lnSpc>
              <a:buFont typeface="Arial" pitchFamily="34" charset="0"/>
              <a:buChar char="•"/>
            </a:pPr>
            <a:r>
              <a:rPr lang="en-US" sz="2400" dirty="0"/>
              <a:t>Have your résumé critiqued at </a:t>
            </a:r>
            <a:r>
              <a:rPr lang="en-US" sz="2400" dirty="0" smtClean="0"/>
              <a:t>the Center for Career Development</a:t>
            </a:r>
            <a:endParaRPr lang="en-US" sz="2000" dirty="0"/>
          </a:p>
          <a:p>
            <a:endParaRPr lang="en-US" sz="2800" dirty="0"/>
          </a:p>
        </p:txBody>
      </p:sp>
    </p:spTree>
    <p:extLst>
      <p:ext uri="{BB962C8B-B14F-4D97-AF65-F5344CB8AC3E}">
        <p14:creationId xmlns:p14="http://schemas.microsoft.com/office/powerpoint/2010/main" val="295200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a:prstGeom prst="rect">
            <a:avLst/>
          </a:prstGeom>
        </p:spPr>
        <p:txBody>
          <a:bodyPr/>
          <a:lstStyle/>
          <a:p>
            <a:r>
              <a:rPr lang="en-US" dirty="0" smtClean="0"/>
              <a:t>5. Choose Your Wardrobe</a:t>
            </a:r>
            <a:endParaRPr lang="en-US"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pPr lvl="1">
              <a:lnSpc>
                <a:spcPct val="90000"/>
              </a:lnSpc>
              <a:buFont typeface="Arial" pitchFamily="34" charset="0"/>
              <a:buChar char="•"/>
            </a:pPr>
            <a:r>
              <a:rPr lang="en-US" dirty="0"/>
              <a:t>Professional </a:t>
            </a:r>
            <a:r>
              <a:rPr lang="en-US" dirty="0" smtClean="0"/>
              <a:t>attire </a:t>
            </a:r>
            <a:r>
              <a:rPr lang="en-US" dirty="0"/>
              <a:t>is appropriate</a:t>
            </a:r>
          </a:p>
          <a:p>
            <a:pPr lvl="1">
              <a:lnSpc>
                <a:spcPct val="90000"/>
              </a:lnSpc>
              <a:buFont typeface="Arial" pitchFamily="34" charset="0"/>
              <a:buChar char="•"/>
            </a:pPr>
            <a:r>
              <a:rPr lang="en-US" dirty="0"/>
              <a:t>Should be conservative and fit properly</a:t>
            </a:r>
          </a:p>
          <a:p>
            <a:pPr lvl="1">
              <a:lnSpc>
                <a:spcPct val="90000"/>
              </a:lnSpc>
              <a:buFont typeface="Arial" pitchFamily="34" charset="0"/>
              <a:buChar char="•"/>
            </a:pPr>
            <a:r>
              <a:rPr lang="en-US" dirty="0"/>
              <a:t>The focus should be on you, not on what you wear</a:t>
            </a:r>
          </a:p>
          <a:p>
            <a:pPr lvl="1">
              <a:lnSpc>
                <a:spcPct val="90000"/>
              </a:lnSpc>
              <a:buFont typeface="Arial" pitchFamily="34" charset="0"/>
              <a:buChar char="•"/>
            </a:pPr>
            <a:r>
              <a:rPr lang="en-US" dirty="0"/>
              <a:t>Concentrate on fitting into the culture of the organization; your attire should be appropriate for all employers</a:t>
            </a:r>
          </a:p>
          <a:p>
            <a:pPr lvl="1">
              <a:lnSpc>
                <a:spcPct val="90000"/>
              </a:lnSpc>
              <a:buFont typeface="Arial" pitchFamily="34" charset="0"/>
              <a:buChar char="•"/>
            </a:pPr>
            <a:r>
              <a:rPr lang="en-US" dirty="0"/>
              <a:t>Bring something to manage your papers (padfolio), a pen, and blank paper</a:t>
            </a:r>
          </a:p>
          <a:p>
            <a:pPr lvl="1">
              <a:lnSpc>
                <a:spcPct val="90000"/>
              </a:lnSpc>
              <a:buFont typeface="Arial" pitchFamily="34" charset="0"/>
              <a:buChar char="•"/>
            </a:pPr>
            <a:r>
              <a:rPr lang="en-US" dirty="0"/>
              <a:t>Do not overuse cologne or perfume</a:t>
            </a:r>
          </a:p>
        </p:txBody>
      </p:sp>
    </p:spTree>
    <p:extLst>
      <p:ext uri="{BB962C8B-B14F-4D97-AF65-F5344CB8AC3E}">
        <p14:creationId xmlns:p14="http://schemas.microsoft.com/office/powerpoint/2010/main" val="181040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a:prstGeom prst="rect">
            <a:avLst/>
          </a:prstGeom>
        </p:spPr>
        <p:txBody>
          <a:bodyPr/>
          <a:lstStyle/>
          <a:p>
            <a:r>
              <a:rPr lang="en-US" dirty="0" smtClean="0"/>
              <a:t>6. Prepare and Practice your</a:t>
            </a:r>
            <a:br>
              <a:rPr lang="en-US" dirty="0" smtClean="0"/>
            </a:br>
            <a:r>
              <a:rPr lang="en-US" dirty="0" smtClean="0"/>
              <a:t>15 Second Introduction</a:t>
            </a:r>
            <a:endParaRPr lang="en-US"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pPr lvl="1">
              <a:lnSpc>
                <a:spcPct val="90000"/>
              </a:lnSpc>
              <a:buClr>
                <a:srgbClr val="002060"/>
              </a:buClr>
              <a:buSzPct val="75000"/>
              <a:buFont typeface="Arial" pitchFamily="34" charset="0"/>
              <a:buChar char="•"/>
            </a:pPr>
            <a:r>
              <a:rPr lang="en-US" sz="2400" kern="0" dirty="0">
                <a:ea typeface="ＭＳ Ｐゴシック" pitchFamily="-105" charset="-128"/>
              </a:rPr>
              <a:t>Write out step-by-step and rehearse a 15</a:t>
            </a:r>
            <a:r>
              <a:rPr lang="en-US" sz="2400" dirty="0"/>
              <a:t> second introduction of yourself that links your skills, abilities and knowledge tailored to the desired role and/or organization</a:t>
            </a:r>
          </a:p>
          <a:p>
            <a:pPr lvl="2">
              <a:lnSpc>
                <a:spcPct val="90000"/>
              </a:lnSpc>
              <a:buClr>
                <a:srgbClr val="002060"/>
              </a:buClr>
              <a:buSzPct val="75000"/>
              <a:buFont typeface="Courier New" pitchFamily="49" charset="0"/>
              <a:buChar char="o"/>
            </a:pPr>
            <a:r>
              <a:rPr lang="en-US" sz="2200" dirty="0"/>
              <a:t>Knowledge – related directly to the background and experience you have with a particular topic</a:t>
            </a:r>
          </a:p>
          <a:p>
            <a:pPr lvl="2">
              <a:lnSpc>
                <a:spcPct val="90000"/>
              </a:lnSpc>
              <a:buClr>
                <a:srgbClr val="002060"/>
              </a:buClr>
              <a:buSzPct val="75000"/>
              <a:buFont typeface="Courier New" pitchFamily="49" charset="0"/>
              <a:buChar char="o"/>
            </a:pPr>
            <a:r>
              <a:rPr lang="en-US" sz="2200" dirty="0"/>
              <a:t>Abilities – Your skills that are anticipated on the job </a:t>
            </a:r>
          </a:p>
          <a:p>
            <a:pPr lvl="2">
              <a:lnSpc>
                <a:spcPct val="90000"/>
              </a:lnSpc>
              <a:buClr>
                <a:srgbClr val="002060"/>
              </a:buClr>
              <a:buSzPct val="75000"/>
              <a:buFont typeface="Courier New" pitchFamily="49" charset="0"/>
              <a:buChar char="o"/>
            </a:pPr>
            <a:r>
              <a:rPr lang="en-US" sz="2200" dirty="0"/>
              <a:t>Values – Personal attributes that influence the way you approach your work and present yourself (professional, open to possibilities)</a:t>
            </a:r>
          </a:p>
          <a:p>
            <a:pPr lvl="1">
              <a:lnSpc>
                <a:spcPct val="90000"/>
              </a:lnSpc>
              <a:buClr>
                <a:srgbClr val="002060"/>
              </a:buClr>
              <a:buSzPct val="75000"/>
              <a:buFont typeface="Arial" pitchFamily="34" charset="0"/>
              <a:buChar char="•"/>
            </a:pPr>
            <a:r>
              <a:rPr lang="en-US" sz="2400" dirty="0"/>
              <a:t>Write out several lead-in and closing questions for the people at each organization you expect to meet with</a:t>
            </a:r>
          </a:p>
          <a:p>
            <a:endParaRPr lang="en-US" dirty="0"/>
          </a:p>
        </p:txBody>
      </p:sp>
    </p:spTree>
    <p:extLst>
      <p:ext uri="{BB962C8B-B14F-4D97-AF65-F5344CB8AC3E}">
        <p14:creationId xmlns:p14="http://schemas.microsoft.com/office/powerpoint/2010/main" val="266443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a:prstGeom prst="rect">
            <a:avLst/>
          </a:prstGeom>
        </p:spPr>
        <p:txBody>
          <a:bodyPr/>
          <a:lstStyle/>
          <a:p>
            <a:r>
              <a:rPr lang="en-US" dirty="0" smtClean="0"/>
              <a:t>Development of Your Sample Introduction</a:t>
            </a:r>
            <a:endParaRPr lang="en-US"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r>
              <a:rPr lang="en-US" sz="2000" dirty="0"/>
              <a:t>Make the connection with three information items that may be most interesting/useful to the person you plan to meet such as your</a:t>
            </a:r>
          </a:p>
          <a:p>
            <a:pPr lvl="1"/>
            <a:r>
              <a:rPr lang="en-US" sz="2000" dirty="0">
                <a:latin typeface="Franklin Gothic Demi" pitchFamily="34" charset="0"/>
              </a:rPr>
              <a:t>Major</a:t>
            </a:r>
          </a:p>
          <a:p>
            <a:pPr lvl="1"/>
            <a:r>
              <a:rPr lang="en-US" sz="2000" dirty="0">
                <a:latin typeface="Franklin Gothic Demi" pitchFamily="34" charset="0"/>
              </a:rPr>
              <a:t>Class year</a:t>
            </a:r>
          </a:p>
          <a:p>
            <a:pPr lvl="1"/>
            <a:r>
              <a:rPr lang="en-US" sz="2000" dirty="0">
                <a:latin typeface="Franklin Gothic Demi" pitchFamily="34" charset="0"/>
              </a:rPr>
              <a:t>Top skills</a:t>
            </a:r>
          </a:p>
          <a:p>
            <a:pPr lvl="1"/>
            <a:r>
              <a:rPr lang="en-US" sz="2000" dirty="0">
                <a:latin typeface="Franklin Gothic Demi" pitchFamily="34" charset="0"/>
              </a:rPr>
              <a:t>Past internship(s), or</a:t>
            </a:r>
          </a:p>
          <a:p>
            <a:pPr lvl="1"/>
            <a:r>
              <a:rPr lang="en-US" sz="2000" dirty="0">
                <a:latin typeface="Franklin Gothic Demi" pitchFamily="34" charset="0"/>
              </a:rPr>
              <a:t>Interest in the field</a:t>
            </a:r>
          </a:p>
          <a:p>
            <a:r>
              <a:rPr lang="en-US" sz="2000" dirty="0"/>
              <a:t>Clearly establish with the people you meet why you’re interested in their firm</a:t>
            </a:r>
          </a:p>
          <a:p>
            <a:r>
              <a:rPr lang="en-US" sz="2000" dirty="0"/>
              <a:t>Ask a question on subject matter that wasn’t covered while doing your independent research on the organization</a:t>
            </a:r>
          </a:p>
        </p:txBody>
      </p:sp>
    </p:spTree>
    <p:extLst>
      <p:ext uri="{BB962C8B-B14F-4D97-AF65-F5344CB8AC3E}">
        <p14:creationId xmlns:p14="http://schemas.microsoft.com/office/powerpoint/2010/main" val="367516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533400"/>
            <a:ext cx="8229600" cy="1143000"/>
          </a:xfrm>
          <a:prstGeom prst="rect">
            <a:avLst/>
          </a:prstGeom>
        </p:spPr>
        <p:txBody>
          <a:bodyPr/>
          <a:lstStyle/>
          <a:p>
            <a:r>
              <a:rPr lang="en-US" dirty="0" smtClean="0"/>
              <a:t>Goals of this Presentation</a:t>
            </a:r>
            <a:endParaRPr lang="en-US" dirty="0"/>
          </a:p>
        </p:txBody>
      </p:sp>
      <p:sp>
        <p:nvSpPr>
          <p:cNvPr id="5" name="Content Placeholder 2"/>
          <p:cNvSpPr>
            <a:spLocks noGrp="1"/>
          </p:cNvSpPr>
          <p:nvPr>
            <p:ph idx="4294967295"/>
          </p:nvPr>
        </p:nvSpPr>
        <p:spPr>
          <a:xfrm>
            <a:off x="457200" y="1905000"/>
            <a:ext cx="8229600" cy="4525963"/>
          </a:xfrm>
          <a:prstGeom prst="rect">
            <a:avLst/>
          </a:prstGeom>
        </p:spPr>
        <p:txBody>
          <a:bodyPr/>
          <a:lstStyle/>
          <a:p>
            <a:pPr>
              <a:lnSpc>
                <a:spcPct val="90000"/>
              </a:lnSpc>
            </a:pPr>
            <a:r>
              <a:rPr lang="en-US" dirty="0"/>
              <a:t>To help you develop realistic expectations of a Career Fair</a:t>
            </a:r>
          </a:p>
          <a:p>
            <a:pPr>
              <a:lnSpc>
                <a:spcPct val="90000"/>
              </a:lnSpc>
            </a:pPr>
            <a:r>
              <a:rPr lang="en-US" dirty="0"/>
              <a:t>To provide you with information about the purpose of a Career Fair</a:t>
            </a:r>
          </a:p>
          <a:p>
            <a:pPr>
              <a:lnSpc>
                <a:spcPct val="90000"/>
              </a:lnSpc>
            </a:pPr>
            <a:r>
              <a:rPr lang="en-US" dirty="0"/>
              <a:t>To help you </a:t>
            </a:r>
            <a:r>
              <a:rPr lang="en-US" i="1" dirty="0"/>
              <a:t>prepare</a:t>
            </a:r>
            <a:r>
              <a:rPr lang="en-US" dirty="0"/>
              <a:t>, </a:t>
            </a:r>
            <a:r>
              <a:rPr lang="en-US" i="1" dirty="0"/>
              <a:t>perform</a:t>
            </a:r>
            <a:r>
              <a:rPr lang="en-US" dirty="0"/>
              <a:t>, and </a:t>
            </a:r>
            <a:r>
              <a:rPr lang="en-US" i="1" dirty="0"/>
              <a:t>follow-through </a:t>
            </a:r>
            <a:r>
              <a:rPr lang="en-US" dirty="0"/>
              <a:t>on your Career Fair experience to maximize the benefits of the event </a:t>
            </a:r>
          </a:p>
          <a:p>
            <a:endParaRPr lang="en-US" dirty="0"/>
          </a:p>
        </p:txBody>
      </p:sp>
    </p:spTree>
    <p:extLst>
      <p:ext uri="{BB962C8B-B14F-4D97-AF65-F5344CB8AC3E}">
        <p14:creationId xmlns:p14="http://schemas.microsoft.com/office/powerpoint/2010/main" val="200704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a:prstGeom prst="rect">
            <a:avLst/>
          </a:prstGeom>
        </p:spPr>
        <p:txBody>
          <a:bodyPr/>
          <a:lstStyle/>
          <a:p>
            <a:r>
              <a:rPr lang="en-US" dirty="0" smtClean="0"/>
              <a:t>Sample Introduction for a </a:t>
            </a:r>
            <a:br>
              <a:rPr lang="en-US" dirty="0" smtClean="0"/>
            </a:br>
            <a:r>
              <a:rPr lang="en-US" dirty="0" smtClean="0"/>
              <a:t>Full-Time Role</a:t>
            </a:r>
            <a:endParaRPr lang="en-US" dirty="0"/>
          </a:p>
        </p:txBody>
      </p:sp>
      <p:sp>
        <p:nvSpPr>
          <p:cNvPr id="3" name="Content Placeholder 2"/>
          <p:cNvSpPr>
            <a:spLocks noGrp="1"/>
          </p:cNvSpPr>
          <p:nvPr>
            <p:ph idx="4294967295"/>
          </p:nvPr>
        </p:nvSpPr>
        <p:spPr>
          <a:xfrm>
            <a:off x="457200" y="1676400"/>
            <a:ext cx="8229600" cy="4525963"/>
          </a:xfrm>
          <a:prstGeom prst="rect">
            <a:avLst/>
          </a:prstGeom>
        </p:spPr>
        <p:txBody>
          <a:bodyPr/>
          <a:lstStyle/>
          <a:p>
            <a:r>
              <a:rPr lang="en-US" sz="2800" dirty="0"/>
              <a:t>Hello.  My name is Paul Gagnon.  I am a senior at the University of Connecticut studying agribusiness.  I had the opportunity to work with a consumer food company through an internship this past summer. That experience helped me to understand the importance of rigorous analysis and team work in project management.  I would like to continue building those skills through an entry level position with your organization. Can you tell me more about how new recruits are involved in project management activities at your firm? </a:t>
            </a:r>
          </a:p>
        </p:txBody>
      </p:sp>
    </p:spTree>
    <p:extLst>
      <p:ext uri="{BB962C8B-B14F-4D97-AF65-F5344CB8AC3E}">
        <p14:creationId xmlns:p14="http://schemas.microsoft.com/office/powerpoint/2010/main" val="59682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1143000"/>
          </a:xfrm>
          <a:prstGeom prst="rect">
            <a:avLst/>
          </a:prstGeom>
        </p:spPr>
        <p:txBody>
          <a:bodyPr/>
          <a:lstStyle/>
          <a:p>
            <a:r>
              <a:rPr lang="en-US" dirty="0" smtClean="0"/>
              <a:t>Sample Introduction for an Internship</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lstStyle/>
          <a:p>
            <a:r>
              <a:rPr lang="en-US" sz="2800" dirty="0"/>
              <a:t>Hello.  My name is Paul Gagnon.  I am a junior at the University of Connecticut studying food and nutrition science currently searching for an internship opportunity.  Through my classes, I’ve been studying nutritional microbiology, as well as researching as much as I can about the topic. Your firm is particularly interesting to me, and I want to do an internship for an organization that is boldly moving forward with new technology. Can you tell me more about what you are looking for in your ideal internship candidate? </a:t>
            </a:r>
          </a:p>
          <a:p>
            <a:endParaRPr lang="en-US" sz="2800" dirty="0"/>
          </a:p>
        </p:txBody>
      </p:sp>
    </p:spTree>
    <p:extLst>
      <p:ext uri="{BB962C8B-B14F-4D97-AF65-F5344CB8AC3E}">
        <p14:creationId xmlns:p14="http://schemas.microsoft.com/office/powerpoint/2010/main" val="3841660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latin typeface="Ebrima" pitchFamily="2" charset="0"/>
                <a:ea typeface="Ebrima" pitchFamily="2" charset="0"/>
                <a:cs typeface="Ebrima" pitchFamily="2" charset="0"/>
              </a:rPr>
              <a:t>During the Career Fair</a:t>
            </a:r>
            <a:endParaRPr lang="en-US" b="1" dirty="0">
              <a:solidFill>
                <a:schemeClr val="bg1"/>
              </a:solidFill>
              <a:latin typeface="Ebrima" pitchFamily="2" charset="0"/>
              <a:ea typeface="Ebrima" pitchFamily="2" charset="0"/>
              <a:cs typeface="Ebrima" pitchFamily="2" charset="0"/>
            </a:endParaRPr>
          </a:p>
        </p:txBody>
      </p:sp>
      <p:pic>
        <p:nvPicPr>
          <p:cNvPr id="2052" name="Picture 4" descr="http://images.experience.com/entry-level-jobs/wp-content/uploads/reasons-to-attend-a-college-job-fair_16001154_800806570_0_0_14045841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0"/>
            <a:ext cx="4038600" cy="288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19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1143000"/>
          </a:xfrm>
          <a:prstGeom prst="rect">
            <a:avLst/>
          </a:prstGeom>
        </p:spPr>
        <p:txBody>
          <a:bodyPr/>
          <a:lstStyle/>
          <a:p>
            <a:r>
              <a:rPr lang="en-US" dirty="0" smtClean="0"/>
              <a:t>Presentation Skills</a:t>
            </a:r>
            <a:endParaRPr lang="en-US" dirty="0"/>
          </a:p>
        </p:txBody>
      </p:sp>
      <p:sp>
        <p:nvSpPr>
          <p:cNvPr id="4" name="Content Placeholder 3"/>
          <p:cNvSpPr>
            <a:spLocks noGrp="1"/>
          </p:cNvSpPr>
          <p:nvPr>
            <p:ph idx="4294967295"/>
          </p:nvPr>
        </p:nvSpPr>
        <p:spPr>
          <a:xfrm>
            <a:off x="304800" y="1676400"/>
            <a:ext cx="8229600" cy="4525963"/>
          </a:xfrm>
          <a:prstGeom prst="rect">
            <a:avLst/>
          </a:prstGeom>
        </p:spPr>
        <p:txBody>
          <a:bodyPr/>
          <a:lstStyle/>
          <a:p>
            <a:r>
              <a:rPr lang="en-US" dirty="0"/>
              <a:t>Be aware of your </a:t>
            </a:r>
            <a:r>
              <a:rPr lang="en-US" b="1" dirty="0"/>
              <a:t>verbal communication</a:t>
            </a:r>
          </a:p>
          <a:p>
            <a:pPr lvl="1"/>
            <a:r>
              <a:rPr lang="en-US" dirty="0"/>
              <a:t>Speak clearly and concisely</a:t>
            </a:r>
          </a:p>
          <a:p>
            <a:pPr lvl="1"/>
            <a:r>
              <a:rPr lang="en-US" dirty="0"/>
              <a:t>Provide brief, targeted answers to questions </a:t>
            </a:r>
          </a:p>
          <a:p>
            <a:pPr lvl="1"/>
            <a:r>
              <a:rPr lang="en-US" dirty="0"/>
              <a:t>Be honest</a:t>
            </a:r>
          </a:p>
          <a:p>
            <a:pPr lvl="1"/>
            <a:r>
              <a:rPr lang="en-US" dirty="0"/>
              <a:t>Provide complete and articulate responses</a:t>
            </a:r>
          </a:p>
          <a:p>
            <a:pPr lvl="1"/>
            <a:r>
              <a:rPr lang="en-US" dirty="0"/>
              <a:t>Show interest, energy, enthusiasm</a:t>
            </a:r>
          </a:p>
          <a:p>
            <a:pPr lvl="1"/>
            <a:r>
              <a:rPr lang="en-US" dirty="0"/>
              <a:t>Be confident and self-assured</a:t>
            </a:r>
          </a:p>
          <a:p>
            <a:pPr lvl="1"/>
            <a:r>
              <a:rPr lang="en-US" dirty="0"/>
              <a:t>Demonstrate your preparedness for the Fair through your questions/answers</a:t>
            </a:r>
          </a:p>
          <a:p>
            <a:endParaRPr lang="en-US" dirty="0"/>
          </a:p>
        </p:txBody>
      </p:sp>
    </p:spTree>
    <p:extLst>
      <p:ext uri="{BB962C8B-B14F-4D97-AF65-F5344CB8AC3E}">
        <p14:creationId xmlns:p14="http://schemas.microsoft.com/office/powerpoint/2010/main" val="426980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prstGeom prst="rect">
            <a:avLst/>
          </a:prstGeom>
        </p:spPr>
        <p:txBody>
          <a:bodyPr/>
          <a:lstStyle/>
          <a:p>
            <a:r>
              <a:rPr lang="en-US" dirty="0" smtClean="0"/>
              <a:t>Presentation Skills</a:t>
            </a:r>
            <a:endParaRPr lang="en-US" dirty="0"/>
          </a:p>
        </p:txBody>
      </p:sp>
      <p:sp>
        <p:nvSpPr>
          <p:cNvPr id="3" name="Content Placeholder 2"/>
          <p:cNvSpPr>
            <a:spLocks noGrp="1"/>
          </p:cNvSpPr>
          <p:nvPr>
            <p:ph idx="4294967295"/>
          </p:nvPr>
        </p:nvSpPr>
        <p:spPr>
          <a:xfrm>
            <a:off x="457200" y="1951037"/>
            <a:ext cx="8229600" cy="4525963"/>
          </a:xfrm>
          <a:prstGeom prst="rect">
            <a:avLst/>
          </a:prstGeom>
        </p:spPr>
        <p:txBody>
          <a:bodyPr/>
          <a:lstStyle/>
          <a:p>
            <a:r>
              <a:rPr lang="en-US" dirty="0"/>
              <a:t>Be aware of your </a:t>
            </a:r>
            <a:r>
              <a:rPr lang="en-US" b="1" dirty="0"/>
              <a:t>non-verbal communication</a:t>
            </a:r>
          </a:p>
          <a:p>
            <a:pPr lvl="1"/>
            <a:r>
              <a:rPr lang="en-US" dirty="0"/>
              <a:t>Dress professionally - “look the part”</a:t>
            </a:r>
          </a:p>
          <a:p>
            <a:pPr lvl="1"/>
            <a:r>
              <a:rPr lang="en-US" dirty="0"/>
              <a:t>Have good eye contact</a:t>
            </a:r>
          </a:p>
          <a:p>
            <a:pPr lvl="1"/>
            <a:r>
              <a:rPr lang="en-US" dirty="0"/>
              <a:t>Offer a firm handshake</a:t>
            </a:r>
          </a:p>
          <a:p>
            <a:pPr lvl="1"/>
            <a:r>
              <a:rPr lang="en-US" dirty="0"/>
              <a:t>Demonstrate poise and composure</a:t>
            </a:r>
          </a:p>
          <a:p>
            <a:pPr lvl="1"/>
            <a:r>
              <a:rPr lang="en-US" dirty="0"/>
              <a:t>Avoid distracting mannerisms </a:t>
            </a:r>
          </a:p>
        </p:txBody>
      </p:sp>
    </p:spTree>
    <p:extLst>
      <p:ext uri="{BB962C8B-B14F-4D97-AF65-F5344CB8AC3E}">
        <p14:creationId xmlns:p14="http://schemas.microsoft.com/office/powerpoint/2010/main" val="108563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latin typeface="Ebrima" pitchFamily="2" charset="0"/>
                <a:ea typeface="Ebrima" pitchFamily="2" charset="0"/>
                <a:cs typeface="Ebrima" pitchFamily="2" charset="0"/>
              </a:rPr>
              <a:t>After the Career Fair</a:t>
            </a:r>
            <a:endParaRPr lang="en-US" b="1" dirty="0">
              <a:solidFill>
                <a:schemeClr val="bg1"/>
              </a:solidFill>
              <a:latin typeface="Ebrima" pitchFamily="2" charset="0"/>
              <a:ea typeface="Ebrima" pitchFamily="2" charset="0"/>
              <a:cs typeface="Ebrima" pitchFamily="2" charset="0"/>
            </a:endParaRPr>
          </a:p>
        </p:txBody>
      </p:sp>
      <p:pic>
        <p:nvPicPr>
          <p:cNvPr id="6" name="Picture 2" descr="http://purduecco.files.wordpress.com/2012/09/care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133600"/>
            <a:ext cx="3576637"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90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229600" cy="1143000"/>
          </a:xfrm>
          <a:prstGeom prst="rect">
            <a:avLst/>
          </a:prstGeom>
        </p:spPr>
        <p:txBody>
          <a:bodyPr/>
          <a:lstStyle/>
          <a:p>
            <a:r>
              <a:rPr lang="en-US" dirty="0" smtClean="0"/>
              <a:t>Follow Up with Employers</a:t>
            </a:r>
            <a:endParaRPr lang="en-US" dirty="0"/>
          </a:p>
        </p:txBody>
      </p:sp>
      <p:sp>
        <p:nvSpPr>
          <p:cNvPr id="4" name="Content Placeholder 3"/>
          <p:cNvSpPr>
            <a:spLocks noGrp="1"/>
          </p:cNvSpPr>
          <p:nvPr>
            <p:ph idx="4294967295"/>
          </p:nvPr>
        </p:nvSpPr>
        <p:spPr>
          <a:xfrm>
            <a:off x="0" y="1905000"/>
            <a:ext cx="8610600" cy="4724400"/>
          </a:xfrm>
          <a:prstGeom prst="rect">
            <a:avLst/>
          </a:prstGeom>
        </p:spPr>
        <p:txBody>
          <a:bodyPr/>
          <a:lstStyle/>
          <a:p>
            <a:pPr lvl="2"/>
            <a:r>
              <a:rPr lang="en-US" sz="2000" dirty="0"/>
              <a:t>Ask each employer about the best way to follow up with his/her organization since each employer has different procedures for interacting with attendees</a:t>
            </a:r>
          </a:p>
          <a:p>
            <a:pPr lvl="2"/>
            <a:r>
              <a:rPr lang="en-US" sz="2000" dirty="0"/>
              <a:t>Get a business card from representatives that you talk to at the Fair in order to facilitate your contact follow-up </a:t>
            </a:r>
          </a:p>
          <a:p>
            <a:pPr lvl="2"/>
            <a:r>
              <a:rPr lang="en-US" sz="2000" dirty="0"/>
              <a:t>A brief note (or email) reminding the recruiter that you met him/her at the Fair and that you are very interested in the organization may help you stand out from the crowd</a:t>
            </a:r>
          </a:p>
          <a:p>
            <a:pPr lvl="2"/>
            <a:r>
              <a:rPr lang="en-US" sz="2000" dirty="0"/>
              <a:t>Remember that all correspondence is a work sample - take the time necessary to do it right </a:t>
            </a:r>
          </a:p>
          <a:p>
            <a:pPr lvl="2"/>
            <a:r>
              <a:rPr lang="en-US" sz="2000" dirty="0"/>
              <a:t>Be timely with your follow-up – it demonstrates your seriousness and genuine interest</a:t>
            </a:r>
          </a:p>
          <a:p>
            <a:endParaRPr lang="en-US" dirty="0"/>
          </a:p>
        </p:txBody>
      </p:sp>
    </p:spTree>
    <p:extLst>
      <p:ext uri="{BB962C8B-B14F-4D97-AF65-F5344CB8AC3E}">
        <p14:creationId xmlns:p14="http://schemas.microsoft.com/office/powerpoint/2010/main" val="80085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a:prstGeom prst="rect">
            <a:avLst/>
          </a:prstGeom>
        </p:spPr>
        <p:txBody>
          <a:bodyPr/>
          <a:lstStyle/>
          <a:p>
            <a:r>
              <a:rPr lang="en-US" dirty="0" smtClean="0"/>
              <a:t>Follow Up Continued</a:t>
            </a:r>
            <a:endParaRPr lang="en-US" dirty="0"/>
          </a:p>
        </p:txBody>
      </p:sp>
      <p:sp>
        <p:nvSpPr>
          <p:cNvPr id="3" name="Content Placeholder 2"/>
          <p:cNvSpPr>
            <a:spLocks noGrp="1"/>
          </p:cNvSpPr>
          <p:nvPr>
            <p:ph idx="4294967295"/>
          </p:nvPr>
        </p:nvSpPr>
        <p:spPr>
          <a:xfrm>
            <a:off x="457200" y="1905000"/>
            <a:ext cx="8229600" cy="4525963"/>
          </a:xfrm>
          <a:prstGeom prst="rect">
            <a:avLst/>
          </a:prstGeom>
        </p:spPr>
        <p:txBody>
          <a:bodyPr/>
          <a:lstStyle/>
          <a:p>
            <a:pPr lvl="1">
              <a:buFont typeface="Arial" pitchFamily="34" charset="0"/>
              <a:buChar char="•"/>
            </a:pPr>
            <a:r>
              <a:rPr lang="en-US" dirty="0"/>
              <a:t>Have pen and paper ready for any information that the employer may give you while at the Fair; don’t make the employer wait for you</a:t>
            </a:r>
          </a:p>
          <a:p>
            <a:pPr lvl="1">
              <a:buFont typeface="Arial" pitchFamily="34" charset="0"/>
              <a:buChar char="•"/>
            </a:pPr>
            <a:r>
              <a:rPr lang="en-US" dirty="0"/>
              <a:t>Ask the organization representative when you should begin to follow up with the organization (this is different than the thank-you note)</a:t>
            </a:r>
          </a:p>
          <a:p>
            <a:pPr lvl="1">
              <a:buFont typeface="Arial" pitchFamily="34" charset="0"/>
              <a:buChar char="•"/>
            </a:pPr>
            <a:r>
              <a:rPr lang="en-US" dirty="0"/>
              <a:t>Schedule a campus interview with the employer if the organization </a:t>
            </a:r>
            <a:r>
              <a:rPr lang="en-US" dirty="0" smtClean="0"/>
              <a:t>is </a:t>
            </a:r>
            <a:r>
              <a:rPr lang="en-US" dirty="0"/>
              <a:t>conducting on campus interviews</a:t>
            </a:r>
          </a:p>
          <a:p>
            <a:endParaRPr lang="en-US" dirty="0"/>
          </a:p>
        </p:txBody>
      </p:sp>
    </p:spTree>
    <p:extLst>
      <p:ext uri="{BB962C8B-B14F-4D97-AF65-F5344CB8AC3E}">
        <p14:creationId xmlns:p14="http://schemas.microsoft.com/office/powerpoint/2010/main" val="2230052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066800"/>
          </a:xfrm>
          <a:prstGeom prst="rect">
            <a:avLst/>
          </a:prstGeom>
        </p:spPr>
        <p:txBody>
          <a:bodyPr/>
          <a:lstStyle/>
          <a:p>
            <a:r>
              <a:rPr lang="en-US" sz="3600" dirty="0" smtClean="0">
                <a:latin typeface="Ebrima" pitchFamily="2" charset="0"/>
                <a:ea typeface="Ebrima" pitchFamily="2" charset="0"/>
                <a:cs typeface="Ebrima" pitchFamily="2" charset="0"/>
              </a:rPr>
              <a:t>Center for Career Development (CCD)</a:t>
            </a:r>
            <a:endParaRPr lang="en-US" sz="3600" dirty="0">
              <a:latin typeface="Ebrima" pitchFamily="2" charset="0"/>
              <a:ea typeface="Ebrima" pitchFamily="2" charset="0"/>
              <a:cs typeface="Ebrima" pitchFamily="2" charset="0"/>
            </a:endParaRPr>
          </a:p>
        </p:txBody>
      </p:sp>
      <p:sp>
        <p:nvSpPr>
          <p:cNvPr id="3" name="Content Placeholder 2"/>
          <p:cNvSpPr>
            <a:spLocks noGrp="1"/>
          </p:cNvSpPr>
          <p:nvPr>
            <p:ph idx="4294967295"/>
          </p:nvPr>
        </p:nvSpPr>
        <p:spPr>
          <a:xfrm>
            <a:off x="457200" y="1447800"/>
            <a:ext cx="8229600" cy="4525963"/>
          </a:xfrm>
          <a:prstGeom prst="rect">
            <a:avLst/>
          </a:prstGeom>
        </p:spPr>
        <p:txBody>
          <a:bodyPr/>
          <a:lstStyle/>
          <a:p>
            <a:r>
              <a:rPr lang="en-US" sz="1600" b="1" dirty="0"/>
              <a:t>Location: </a:t>
            </a:r>
          </a:p>
          <a:p>
            <a:pPr marL="0" indent="0">
              <a:buNone/>
            </a:pPr>
            <a:r>
              <a:rPr lang="en-US" sz="1600" dirty="0"/>
              <a:t>	Wilbur Cross , Room 201</a:t>
            </a:r>
          </a:p>
          <a:p>
            <a:pPr marL="0" indent="0">
              <a:buNone/>
            </a:pPr>
            <a:r>
              <a:rPr lang="en-US" sz="1600" dirty="0"/>
              <a:t>	</a:t>
            </a:r>
          </a:p>
          <a:p>
            <a:r>
              <a:rPr lang="en-US" sz="1600" b="1" dirty="0"/>
              <a:t>Office Hours:</a:t>
            </a:r>
            <a:r>
              <a:rPr lang="en-US" sz="1600" dirty="0"/>
              <a:t/>
            </a:r>
            <a:br>
              <a:rPr lang="en-US" sz="1600" dirty="0"/>
            </a:br>
            <a:r>
              <a:rPr lang="en-US" sz="1600" dirty="0"/>
              <a:t> 	Monday – Friday, 8:00 a.m. – 5:00 p.m.</a:t>
            </a:r>
            <a:br>
              <a:rPr lang="en-US" sz="1600" dirty="0"/>
            </a:br>
            <a:r>
              <a:rPr lang="en-US" sz="1600" dirty="0"/>
              <a:t>    </a:t>
            </a:r>
          </a:p>
          <a:p>
            <a:r>
              <a:rPr lang="en-US" sz="1600" b="1" dirty="0"/>
              <a:t>Career Counseling Walk-in Hours:</a:t>
            </a:r>
            <a:r>
              <a:rPr lang="en-US" sz="1600" dirty="0"/>
              <a:t/>
            </a:r>
            <a:br>
              <a:rPr lang="en-US" sz="1600" dirty="0"/>
            </a:br>
            <a:r>
              <a:rPr lang="en-US" sz="1600" dirty="0"/>
              <a:t>	Monday-Friday 12:00 p.m. – 4:00 p.m.</a:t>
            </a:r>
          </a:p>
          <a:p>
            <a:pPr marL="0" indent="0">
              <a:buNone/>
            </a:pPr>
            <a:r>
              <a:rPr lang="en-US" sz="1600" dirty="0"/>
              <a:t>	</a:t>
            </a:r>
          </a:p>
          <a:p>
            <a:r>
              <a:rPr lang="en-US" sz="1600" b="1" dirty="0"/>
              <a:t>Résumé Critique Walk-in Hours:</a:t>
            </a:r>
            <a:r>
              <a:rPr lang="en-US" sz="1600" dirty="0"/>
              <a:t/>
            </a:r>
            <a:br>
              <a:rPr lang="en-US" sz="1600" dirty="0"/>
            </a:br>
            <a:r>
              <a:rPr lang="en-US" sz="1600" dirty="0"/>
              <a:t> 	Monday – Friday, 10:00 a.m. – 4:00 p.m.</a:t>
            </a:r>
            <a:br>
              <a:rPr lang="en-US" sz="1600" dirty="0"/>
            </a:br>
            <a:r>
              <a:rPr lang="en-US" sz="1600" dirty="0"/>
              <a:t>   </a:t>
            </a:r>
          </a:p>
          <a:p>
            <a:r>
              <a:rPr lang="en-US" sz="1600" b="1" dirty="0"/>
              <a:t>Phone: </a:t>
            </a:r>
            <a:r>
              <a:rPr lang="en-US" sz="1600" dirty="0"/>
              <a:t>(860) 486-3013</a:t>
            </a:r>
            <a:br>
              <a:rPr lang="en-US" sz="1600" dirty="0"/>
            </a:br>
            <a:r>
              <a:rPr lang="en-US" sz="1600" dirty="0"/>
              <a:t>   </a:t>
            </a:r>
          </a:p>
          <a:p>
            <a:r>
              <a:rPr lang="en-US" sz="1600" b="1" dirty="0"/>
              <a:t>Website: </a:t>
            </a:r>
            <a:r>
              <a:rPr lang="en-US" sz="1600" dirty="0"/>
              <a:t>www.career.uconn.edu</a:t>
            </a:r>
            <a:br>
              <a:rPr lang="en-US" sz="1600" dirty="0"/>
            </a:br>
            <a:r>
              <a:rPr lang="en-US" sz="1600" dirty="0"/>
              <a:t>   </a:t>
            </a:r>
          </a:p>
          <a:p>
            <a:r>
              <a:rPr lang="en-US" sz="1600" b="1" dirty="0"/>
              <a:t>Stay Connected</a:t>
            </a:r>
            <a:r>
              <a:rPr lang="en-US" sz="1600" dirty="0"/>
              <a:t>: facebook.com/</a:t>
            </a:r>
            <a:r>
              <a:rPr lang="en-US" sz="1600" dirty="0" err="1"/>
              <a:t>UConnCCD</a:t>
            </a:r>
            <a:r>
              <a:rPr lang="en-US" sz="1600" dirty="0"/>
              <a:t>, </a:t>
            </a:r>
          </a:p>
          <a:p>
            <a:pPr marL="0" indent="0">
              <a:buNone/>
            </a:pPr>
            <a:r>
              <a:rPr lang="en-US" sz="1600" dirty="0"/>
              <a:t>      twitter.com/</a:t>
            </a:r>
            <a:r>
              <a:rPr lang="en-US" sz="1600" dirty="0" err="1"/>
              <a:t>uconnccd</a:t>
            </a:r>
            <a:r>
              <a:rPr lang="en-US" sz="1600" dirty="0"/>
              <a:t>, pinterest.com/</a:t>
            </a:r>
            <a:r>
              <a:rPr lang="en-US" sz="1600" dirty="0" err="1"/>
              <a:t>uconnccd</a:t>
            </a:r>
            <a:endParaRPr lang="en-US" sz="1600" dirty="0"/>
          </a:p>
        </p:txBody>
      </p:sp>
    </p:spTree>
    <p:extLst>
      <p:ext uri="{BB962C8B-B14F-4D97-AF65-F5344CB8AC3E}">
        <p14:creationId xmlns:p14="http://schemas.microsoft.com/office/powerpoint/2010/main" val="179601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1143000"/>
          </a:xfrm>
          <a:prstGeom prst="rect">
            <a:avLst/>
          </a:prstGeom>
        </p:spPr>
        <p:txBody>
          <a:bodyPr/>
          <a:lstStyle/>
          <a:p>
            <a:r>
              <a:rPr lang="en-US" dirty="0" smtClean="0"/>
              <a:t>What is a Career Fair?</a:t>
            </a:r>
            <a:endParaRPr lang="en-US" dirty="0"/>
          </a:p>
        </p:txBody>
      </p:sp>
      <p:sp>
        <p:nvSpPr>
          <p:cNvPr id="5" name="Content Placeholder 2"/>
          <p:cNvSpPr>
            <a:spLocks noGrp="1"/>
          </p:cNvSpPr>
          <p:nvPr>
            <p:ph idx="4294967295"/>
          </p:nvPr>
        </p:nvSpPr>
        <p:spPr>
          <a:xfrm>
            <a:off x="457200" y="1905000"/>
            <a:ext cx="8229600" cy="4525963"/>
          </a:xfrm>
          <a:prstGeom prst="rect">
            <a:avLst/>
          </a:prstGeom>
        </p:spPr>
        <p:txBody>
          <a:bodyPr>
            <a:normAutofit lnSpcReduction="10000"/>
          </a:bodyPr>
          <a:lstStyle/>
          <a:p>
            <a:pPr marL="0" indent="0">
              <a:buNone/>
              <a:defRPr/>
            </a:pPr>
            <a:r>
              <a:rPr lang="en-US" dirty="0"/>
              <a:t>An event that:</a:t>
            </a:r>
          </a:p>
          <a:p>
            <a:pPr>
              <a:defRPr/>
            </a:pPr>
            <a:r>
              <a:rPr lang="en-US" dirty="0"/>
              <a:t>Provides a forum for student and employer interaction</a:t>
            </a:r>
          </a:p>
          <a:p>
            <a:pPr>
              <a:defRPr/>
            </a:pPr>
            <a:r>
              <a:rPr lang="en-US" dirty="0"/>
              <a:t>Offers the chance to network </a:t>
            </a:r>
          </a:p>
          <a:p>
            <a:pPr>
              <a:defRPr/>
            </a:pPr>
            <a:r>
              <a:rPr lang="en-US" dirty="0"/>
              <a:t>Allows students to explore positions, organizations/companies &amp; opportunities</a:t>
            </a:r>
          </a:p>
          <a:p>
            <a:pPr>
              <a:defRPr/>
            </a:pPr>
            <a:r>
              <a:rPr lang="en-US" dirty="0"/>
              <a:t>Brings a variety of employers/organizations on to campus who are looking to network specifically with UConn students</a:t>
            </a:r>
          </a:p>
          <a:p>
            <a:endParaRPr lang="en-US" dirty="0"/>
          </a:p>
        </p:txBody>
      </p:sp>
    </p:spTree>
    <p:extLst>
      <p:ext uri="{BB962C8B-B14F-4D97-AF65-F5344CB8AC3E}">
        <p14:creationId xmlns:p14="http://schemas.microsoft.com/office/powerpoint/2010/main" val="176967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381000"/>
            <a:ext cx="8229600" cy="1143000"/>
          </a:xfrm>
          <a:prstGeom prst="rect">
            <a:avLst/>
          </a:prstGeom>
        </p:spPr>
        <p:txBody>
          <a:bodyPr/>
          <a:lstStyle/>
          <a:p>
            <a:r>
              <a:rPr lang="en-US" dirty="0" smtClean="0"/>
              <a:t>Why do Employers Attend?</a:t>
            </a:r>
            <a:endParaRPr lang="en-US" dirty="0"/>
          </a:p>
        </p:txBody>
      </p:sp>
      <p:sp>
        <p:nvSpPr>
          <p:cNvPr id="5" name="Content Placeholder 2"/>
          <p:cNvSpPr>
            <a:spLocks noGrp="1"/>
          </p:cNvSpPr>
          <p:nvPr>
            <p:ph idx="4294967295"/>
          </p:nvPr>
        </p:nvSpPr>
        <p:spPr>
          <a:xfrm>
            <a:off x="457200" y="1905000"/>
            <a:ext cx="8229600" cy="4525963"/>
          </a:xfrm>
          <a:prstGeom prst="rect">
            <a:avLst/>
          </a:prstGeom>
        </p:spPr>
        <p:txBody>
          <a:bodyPr/>
          <a:lstStyle/>
          <a:p>
            <a:r>
              <a:rPr lang="en-US" dirty="0"/>
              <a:t>To advertise their organization and increase visibility with students/university</a:t>
            </a:r>
          </a:p>
          <a:p>
            <a:r>
              <a:rPr lang="en-US" dirty="0"/>
              <a:t>To identify potential job prospects</a:t>
            </a:r>
          </a:p>
          <a:p>
            <a:r>
              <a:rPr lang="en-US" dirty="0"/>
              <a:t>To express interest and network with students and graduates of UConn</a:t>
            </a:r>
          </a:p>
          <a:p>
            <a:r>
              <a:rPr lang="en-US" dirty="0"/>
              <a:t>To provide career information about their organization</a:t>
            </a:r>
          </a:p>
          <a:p>
            <a:endParaRPr lang="en-US" dirty="0"/>
          </a:p>
        </p:txBody>
      </p:sp>
    </p:spTree>
    <p:extLst>
      <p:ext uri="{BB962C8B-B14F-4D97-AF65-F5344CB8AC3E}">
        <p14:creationId xmlns:p14="http://schemas.microsoft.com/office/powerpoint/2010/main" val="1779795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304800"/>
            <a:ext cx="8229600" cy="1143000"/>
          </a:xfrm>
          <a:prstGeom prst="rect">
            <a:avLst/>
          </a:prstGeom>
        </p:spPr>
        <p:txBody>
          <a:bodyPr/>
          <a:lstStyle/>
          <a:p>
            <a:r>
              <a:rPr lang="en-US" dirty="0" smtClean="0"/>
              <a:t>Why do Students Attend?</a:t>
            </a:r>
            <a:endParaRPr lang="en-US" dirty="0"/>
          </a:p>
        </p:txBody>
      </p:sp>
      <p:sp>
        <p:nvSpPr>
          <p:cNvPr id="5" name="Content Placeholder 2"/>
          <p:cNvSpPr>
            <a:spLocks noGrp="1"/>
          </p:cNvSpPr>
          <p:nvPr>
            <p:ph idx="4294967295"/>
          </p:nvPr>
        </p:nvSpPr>
        <p:spPr>
          <a:xfrm>
            <a:off x="457200" y="1905000"/>
            <a:ext cx="8229600" cy="4525963"/>
          </a:xfrm>
          <a:prstGeom prst="rect">
            <a:avLst/>
          </a:prstGeom>
        </p:spPr>
        <p:txBody>
          <a:bodyPr/>
          <a:lstStyle/>
          <a:p>
            <a:r>
              <a:rPr lang="en-US" dirty="0"/>
              <a:t>To learn more about career opportunities</a:t>
            </a:r>
          </a:p>
          <a:p>
            <a:r>
              <a:rPr lang="en-US" dirty="0"/>
              <a:t>To find an internship, co-op or job</a:t>
            </a:r>
          </a:p>
          <a:p>
            <a:r>
              <a:rPr lang="en-US" dirty="0"/>
              <a:t>To network with employers and make contacts with organizations</a:t>
            </a:r>
          </a:p>
          <a:p>
            <a:r>
              <a:rPr lang="en-US" dirty="0"/>
              <a:t>To collect employer information</a:t>
            </a:r>
          </a:p>
        </p:txBody>
      </p:sp>
    </p:spTree>
    <p:extLst>
      <p:ext uri="{BB962C8B-B14F-4D97-AF65-F5344CB8AC3E}">
        <p14:creationId xmlns:p14="http://schemas.microsoft.com/office/powerpoint/2010/main" val="244926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bg1"/>
                </a:solidFill>
                <a:latin typeface="Ebrima" pitchFamily="2" charset="0"/>
                <a:ea typeface="Ebrima" pitchFamily="2" charset="0"/>
                <a:cs typeface="Ebrima" pitchFamily="2" charset="0"/>
              </a:rPr>
              <a:t>Four Myths  about a Career Fair and the Reality that You </a:t>
            </a:r>
            <a:r>
              <a:rPr lang="en-US" b="1" dirty="0" smtClean="0">
                <a:solidFill>
                  <a:schemeClr val="bg1"/>
                </a:solidFill>
                <a:latin typeface="Ebrima" pitchFamily="2" charset="0"/>
                <a:ea typeface="Ebrima" pitchFamily="2" charset="0"/>
                <a:cs typeface="Ebrima" pitchFamily="2" charset="0"/>
              </a:rPr>
              <a:t/>
            </a:r>
            <a:br>
              <a:rPr lang="en-US" b="1" dirty="0" smtClean="0">
                <a:solidFill>
                  <a:schemeClr val="bg1"/>
                </a:solidFill>
                <a:latin typeface="Ebrima" pitchFamily="2" charset="0"/>
                <a:ea typeface="Ebrima" pitchFamily="2" charset="0"/>
                <a:cs typeface="Ebrima" pitchFamily="2" charset="0"/>
              </a:rPr>
            </a:br>
            <a:r>
              <a:rPr lang="en-US" b="1" dirty="0" smtClean="0">
                <a:solidFill>
                  <a:schemeClr val="bg1"/>
                </a:solidFill>
                <a:latin typeface="Ebrima" pitchFamily="2" charset="0"/>
                <a:ea typeface="Ebrima" pitchFamily="2" charset="0"/>
                <a:cs typeface="Ebrima" pitchFamily="2" charset="0"/>
              </a:rPr>
              <a:t>Should Know</a:t>
            </a:r>
            <a:endParaRPr lang="en-US" b="1" dirty="0">
              <a:solidFill>
                <a:schemeClr val="bg1"/>
              </a:solidFill>
              <a:latin typeface="Ebrima" pitchFamily="2" charset="0"/>
              <a:ea typeface="Ebrima" pitchFamily="2" charset="0"/>
              <a:cs typeface="Ebrima" pitchFamily="2" charset="0"/>
            </a:endParaRPr>
          </a:p>
        </p:txBody>
      </p:sp>
      <p:pic>
        <p:nvPicPr>
          <p:cNvPr id="5" name="Picture 4" descr="https://encrypted-tbn0.google.com/images?q=tbn:ANd9GcTebCvMcxvKMXNbNp3P7L15imCbp4_2MEP7NMP3nHsPSaAghvasJg"/>
          <p:cNvPicPr>
            <a:picLocks noChangeAspect="1" noChangeArrowheads="1"/>
          </p:cNvPicPr>
          <p:nvPr/>
        </p:nvPicPr>
        <p:blipFill>
          <a:blip r:embed="rId2"/>
          <a:srcRect/>
          <a:stretch>
            <a:fillRect/>
          </a:stretch>
        </p:blipFill>
        <p:spPr bwMode="auto">
          <a:xfrm>
            <a:off x="2779486" y="3200400"/>
            <a:ext cx="3581400" cy="2383168"/>
          </a:xfrm>
          <a:prstGeom prst="rect">
            <a:avLst/>
          </a:prstGeom>
          <a:noFill/>
          <a:ln w="9525">
            <a:noFill/>
            <a:miter lim="800000"/>
            <a:headEnd/>
            <a:tailEnd/>
          </a:ln>
        </p:spPr>
      </p:pic>
    </p:spTree>
    <p:extLst>
      <p:ext uri="{BB962C8B-B14F-4D97-AF65-F5344CB8AC3E}">
        <p14:creationId xmlns:p14="http://schemas.microsoft.com/office/powerpoint/2010/main" val="2764868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a:prstGeom prst="rect">
            <a:avLst/>
          </a:prstGeom>
        </p:spPr>
        <p:txBody>
          <a:bodyPr>
            <a:normAutofit fontScale="90000"/>
          </a:bodyPr>
          <a:lstStyle/>
          <a:p>
            <a:r>
              <a:rPr lang="en-US" dirty="0" smtClean="0"/>
              <a:t>Myth #1:</a:t>
            </a:r>
            <a:br>
              <a:rPr lang="en-US" dirty="0" smtClean="0"/>
            </a:br>
            <a:r>
              <a:rPr lang="en-US" sz="2800" dirty="0" smtClean="0">
                <a:solidFill>
                  <a:schemeClr val="bg1">
                    <a:lumMod val="75000"/>
                  </a:schemeClr>
                </a:solidFill>
              </a:rPr>
              <a:t>All I need to do is “show up” the day of the event</a:t>
            </a:r>
            <a:endParaRPr lang="en-US" sz="2800" dirty="0">
              <a:solidFill>
                <a:schemeClr val="bg1">
                  <a:lumMod val="75000"/>
                </a:schemeClr>
              </a:solidFill>
            </a:endParaRPr>
          </a:p>
        </p:txBody>
      </p:sp>
      <p:sp>
        <p:nvSpPr>
          <p:cNvPr id="4" name="Content Placeholder 3"/>
          <p:cNvSpPr>
            <a:spLocks noGrp="1"/>
          </p:cNvSpPr>
          <p:nvPr>
            <p:ph idx="4294967295"/>
          </p:nvPr>
        </p:nvSpPr>
        <p:spPr>
          <a:xfrm>
            <a:off x="457200" y="1905000"/>
            <a:ext cx="8229600" cy="4525963"/>
          </a:xfrm>
          <a:prstGeom prst="rect">
            <a:avLst/>
          </a:prstGeom>
        </p:spPr>
        <p:txBody>
          <a:bodyPr/>
          <a:lstStyle/>
          <a:p>
            <a:pPr>
              <a:lnSpc>
                <a:spcPct val="90000"/>
              </a:lnSpc>
            </a:pPr>
            <a:r>
              <a:rPr lang="en-US" dirty="0">
                <a:latin typeface="Franklin Gothic Demi" pitchFamily="34" charset="0"/>
              </a:rPr>
              <a:t>The Reality</a:t>
            </a:r>
          </a:p>
          <a:p>
            <a:pPr lvl="1">
              <a:lnSpc>
                <a:spcPct val="90000"/>
              </a:lnSpc>
            </a:pPr>
            <a:r>
              <a:rPr lang="en-US" dirty="0"/>
              <a:t>Preparation before and follow-up after the Career Fair is essential </a:t>
            </a:r>
          </a:p>
          <a:p>
            <a:pPr lvl="1">
              <a:lnSpc>
                <a:spcPct val="90000"/>
              </a:lnSpc>
            </a:pPr>
            <a:r>
              <a:rPr lang="en-US" dirty="0"/>
              <a:t>Employers expect a focused, well-prepared candidate, including possessing knowledge about their organizations</a:t>
            </a:r>
          </a:p>
          <a:p>
            <a:pPr lvl="1">
              <a:lnSpc>
                <a:spcPct val="90000"/>
              </a:lnSpc>
            </a:pPr>
            <a:r>
              <a:rPr lang="en-US" dirty="0"/>
              <a:t>A competitive job market dictates a proactive job search</a:t>
            </a:r>
          </a:p>
          <a:p>
            <a:endParaRPr lang="en-US" dirty="0"/>
          </a:p>
        </p:txBody>
      </p:sp>
    </p:spTree>
    <p:extLst>
      <p:ext uri="{BB962C8B-B14F-4D97-AF65-F5344CB8AC3E}">
        <p14:creationId xmlns:p14="http://schemas.microsoft.com/office/powerpoint/2010/main" val="26653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prstGeom prst="rect">
            <a:avLst/>
          </a:prstGeom>
        </p:spPr>
        <p:txBody>
          <a:bodyPr/>
          <a:lstStyle/>
          <a:p>
            <a:r>
              <a:rPr lang="en-US" dirty="0"/>
              <a:t>MYTH # 2 </a:t>
            </a:r>
            <a:br>
              <a:rPr lang="en-US" dirty="0"/>
            </a:br>
            <a:r>
              <a:rPr lang="en-US" sz="2400" dirty="0">
                <a:solidFill>
                  <a:schemeClr val="bg1">
                    <a:lumMod val="75000"/>
                  </a:schemeClr>
                </a:solidFill>
              </a:rPr>
              <a:t> It’s ok to show up in my jeans and UConn sweatshirt</a:t>
            </a:r>
          </a:p>
        </p:txBody>
      </p:sp>
      <p:sp>
        <p:nvSpPr>
          <p:cNvPr id="3" name="Content Placeholder 2"/>
          <p:cNvSpPr>
            <a:spLocks noGrp="1"/>
          </p:cNvSpPr>
          <p:nvPr>
            <p:ph idx="4294967295"/>
          </p:nvPr>
        </p:nvSpPr>
        <p:spPr>
          <a:xfrm>
            <a:off x="457200" y="1905000"/>
            <a:ext cx="8229600" cy="4525963"/>
          </a:xfrm>
          <a:prstGeom prst="rect">
            <a:avLst/>
          </a:prstGeom>
        </p:spPr>
        <p:txBody>
          <a:bodyPr/>
          <a:lstStyle/>
          <a:p>
            <a:pPr>
              <a:lnSpc>
                <a:spcPct val="90000"/>
              </a:lnSpc>
            </a:pPr>
            <a:r>
              <a:rPr lang="en-US" dirty="0">
                <a:latin typeface="Franklin Gothic Demi" pitchFamily="34" charset="0"/>
              </a:rPr>
              <a:t>The Reality</a:t>
            </a:r>
          </a:p>
          <a:p>
            <a:pPr lvl="1">
              <a:lnSpc>
                <a:spcPct val="90000"/>
              </a:lnSpc>
            </a:pPr>
            <a:r>
              <a:rPr lang="en-US" dirty="0"/>
              <a:t>You should dress appropriately - informal wear is not acceptable</a:t>
            </a:r>
          </a:p>
          <a:p>
            <a:pPr lvl="1">
              <a:lnSpc>
                <a:spcPct val="90000"/>
              </a:lnSpc>
            </a:pPr>
            <a:r>
              <a:rPr lang="en-US" dirty="0"/>
              <a:t>Know your industry and dress accordingly </a:t>
            </a:r>
          </a:p>
          <a:p>
            <a:pPr lvl="1">
              <a:lnSpc>
                <a:spcPct val="90000"/>
              </a:lnSpc>
            </a:pPr>
            <a:r>
              <a:rPr lang="en-US" dirty="0"/>
              <a:t>This is a professional introduction between potential employers/candidates</a:t>
            </a:r>
          </a:p>
          <a:p>
            <a:pPr lvl="1">
              <a:lnSpc>
                <a:spcPct val="90000"/>
              </a:lnSpc>
            </a:pPr>
            <a:r>
              <a:rPr lang="en-US" dirty="0"/>
              <a:t>This is an opportunity to make a good, lasting impression - make it a positive one</a:t>
            </a:r>
          </a:p>
          <a:p>
            <a:pPr lvl="1">
              <a:lnSpc>
                <a:spcPct val="90000"/>
              </a:lnSpc>
            </a:pPr>
            <a:r>
              <a:rPr lang="en-US" dirty="0"/>
              <a:t>The Career Fair is part of the job search process, and should be treated as such</a:t>
            </a:r>
          </a:p>
          <a:p>
            <a:endParaRPr lang="en-US" dirty="0"/>
          </a:p>
        </p:txBody>
      </p:sp>
    </p:spTree>
    <p:extLst>
      <p:ext uri="{BB962C8B-B14F-4D97-AF65-F5344CB8AC3E}">
        <p14:creationId xmlns:p14="http://schemas.microsoft.com/office/powerpoint/2010/main" val="47762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prstGeom prst="rect">
            <a:avLst/>
          </a:prstGeom>
        </p:spPr>
        <p:txBody>
          <a:bodyPr/>
          <a:lstStyle/>
          <a:p>
            <a:r>
              <a:rPr lang="en-US" dirty="0"/>
              <a:t>MYTH # 3</a:t>
            </a:r>
            <a:br>
              <a:rPr lang="en-US" dirty="0"/>
            </a:br>
            <a:r>
              <a:rPr lang="en-US" sz="2000" dirty="0">
                <a:solidFill>
                  <a:schemeClr val="bg1">
                    <a:lumMod val="75000"/>
                  </a:schemeClr>
                </a:solidFill>
              </a:rPr>
              <a:t>I should go to the Career Fair only if I’m looking for a full-time job</a:t>
            </a:r>
          </a:p>
        </p:txBody>
      </p:sp>
      <p:sp>
        <p:nvSpPr>
          <p:cNvPr id="3" name="Content Placeholder 2"/>
          <p:cNvSpPr>
            <a:spLocks noGrp="1"/>
          </p:cNvSpPr>
          <p:nvPr>
            <p:ph idx="4294967295"/>
          </p:nvPr>
        </p:nvSpPr>
        <p:spPr>
          <a:xfrm>
            <a:off x="457200" y="1905000"/>
            <a:ext cx="8229600" cy="4525963"/>
          </a:xfrm>
          <a:prstGeom prst="rect">
            <a:avLst/>
          </a:prstGeom>
        </p:spPr>
        <p:txBody>
          <a:bodyPr/>
          <a:lstStyle/>
          <a:p>
            <a:r>
              <a:rPr lang="en-US" sz="2400" dirty="0">
                <a:latin typeface="Franklin Gothic Demi" pitchFamily="34" charset="0"/>
              </a:rPr>
              <a:t>The Reality</a:t>
            </a:r>
          </a:p>
          <a:p>
            <a:pPr lvl="1"/>
            <a:r>
              <a:rPr lang="en-US" sz="2400" dirty="0"/>
              <a:t>Not all organizations who attend the Fair will have current job openings</a:t>
            </a:r>
          </a:p>
          <a:p>
            <a:pPr lvl="2"/>
            <a:r>
              <a:rPr lang="en-US" dirty="0"/>
              <a:t>If they are impressed with you they might refer you to another division within their organization or keep you in mind for future openings</a:t>
            </a:r>
          </a:p>
          <a:p>
            <a:pPr lvl="1"/>
            <a:r>
              <a:rPr lang="en-US" sz="2400" dirty="0"/>
              <a:t>Some organizations may accept your résumé for an internship or cooperative education opportunity</a:t>
            </a:r>
          </a:p>
          <a:p>
            <a:pPr lvl="1"/>
            <a:r>
              <a:rPr lang="en-US" sz="2400" dirty="0"/>
              <a:t>It is important to start building a network early – the fair can help you make contacts and establish relationships for the future</a:t>
            </a:r>
          </a:p>
          <a:p>
            <a:endParaRPr lang="en-US" sz="2400" dirty="0"/>
          </a:p>
        </p:txBody>
      </p:sp>
    </p:spTree>
    <p:extLst>
      <p:ext uri="{BB962C8B-B14F-4D97-AF65-F5344CB8AC3E}">
        <p14:creationId xmlns:p14="http://schemas.microsoft.com/office/powerpoint/2010/main" val="381613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PDC2013pp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TotalTime>
  <Words>1487</Words>
  <Application>Microsoft Office PowerPoint</Application>
  <PresentationFormat>On-screen Show (4:3)</PresentationFormat>
  <Paragraphs>147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1_PDC2013pptemplate</vt:lpstr>
      <vt:lpstr>PowerPoint Presentation</vt:lpstr>
      <vt:lpstr>Goals of this Presentation</vt:lpstr>
      <vt:lpstr>What is a Career Fair?</vt:lpstr>
      <vt:lpstr>Why do Employers Attend?</vt:lpstr>
      <vt:lpstr>Why do Students Attend?</vt:lpstr>
      <vt:lpstr>Four Myths  about a Career Fair and the Reality that You  Should Know</vt:lpstr>
      <vt:lpstr>Myth #1: All I need to do is “show up” the day of the event</vt:lpstr>
      <vt:lpstr>MYTH # 2   It’s ok to show up in my jeans and UConn sweatshirt</vt:lpstr>
      <vt:lpstr>MYTH # 3 I should go to the Career Fair only if I’m looking for a full-time job</vt:lpstr>
      <vt:lpstr>MYTH # 4 I might receive a position offer during the Career Fair </vt:lpstr>
      <vt:lpstr>Preparing for the Fair</vt:lpstr>
      <vt:lpstr>Prior to the Date of the Fair</vt:lpstr>
      <vt:lpstr>1. Clarify Your Career Goals</vt:lpstr>
      <vt:lpstr>2. Research Organizations</vt:lpstr>
      <vt:lpstr>3. Prepare a List of Questions to Ask Employers</vt:lpstr>
      <vt:lpstr>4. Polish Your Résumé</vt:lpstr>
      <vt:lpstr>5. Choose Your Wardrobe</vt:lpstr>
      <vt:lpstr>6. Prepare and Practice your 15 Second Introduction</vt:lpstr>
      <vt:lpstr>Development of Your Sample Introduction</vt:lpstr>
      <vt:lpstr>Sample Introduction for a  Full-Time Role</vt:lpstr>
      <vt:lpstr>Sample Introduction for an Internship</vt:lpstr>
      <vt:lpstr>During the Career Fair</vt:lpstr>
      <vt:lpstr>Presentation Skills</vt:lpstr>
      <vt:lpstr>Presentation Skills</vt:lpstr>
      <vt:lpstr>After the Career Fair</vt:lpstr>
      <vt:lpstr>Follow Up with Employers</vt:lpstr>
      <vt:lpstr>Follow Up Continued</vt:lpstr>
      <vt:lpstr>Center for Career Development (CCD)</vt:lpstr>
    </vt:vector>
  </TitlesOfParts>
  <Company>Student Affairs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Carchedi</dc:creator>
  <cp:lastModifiedBy>Amanda Carchedi</cp:lastModifiedBy>
  <cp:revision>20</cp:revision>
  <dcterms:created xsi:type="dcterms:W3CDTF">2013-07-29T15:58:21Z</dcterms:created>
  <dcterms:modified xsi:type="dcterms:W3CDTF">2013-10-09T18:50:25Z</dcterms:modified>
</cp:coreProperties>
</file>